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b00b88625542d6" /><Relationship Type="http://schemas.openxmlformats.org/officeDocument/2006/relationships/extended-properties" Target="/docProps/app.xml" Id="R8be6934b2e984acd" /><Relationship Type="http://schemas.openxmlformats.org/officeDocument/2006/relationships/officeDocument" Target="/ppt/presentation.xml" Id="Ra4b1b75dafb940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c9436b7f7649c5"/>
  </p:sldMasterIdLst>
  <p:notesMasterIdLst>
    <p:notesMasterId xmlns:r="http://schemas.openxmlformats.org/officeDocument/2006/relationships" r:id="R951fccd879ad4253"/>
  </p:notesMasterIdLst>
  <p:sldIdLst>
    <p:sldId xmlns:r="http://schemas.openxmlformats.org/officeDocument/2006/relationships" id="256" r:id="R0fcb5f5826774b79"/>
    <p:sldId xmlns:r="http://schemas.openxmlformats.org/officeDocument/2006/relationships" id="257" r:id="R526f99bf1d5f4e56"/>
    <p:sldId xmlns:r="http://schemas.openxmlformats.org/officeDocument/2006/relationships" id="258" r:id="Rf8b9752294814c2c"/>
    <p:sldId xmlns:r="http://schemas.openxmlformats.org/officeDocument/2006/relationships" id="259" r:id="R57a303aee0214aec"/>
    <p:sldId xmlns:r="http://schemas.openxmlformats.org/officeDocument/2006/relationships" id="260" r:id="Re631246dbf574752"/>
    <p:sldId xmlns:r="http://schemas.openxmlformats.org/officeDocument/2006/relationships" id="261" r:id="R87be85c4b55346f3"/>
    <p:sldId xmlns:r="http://schemas.openxmlformats.org/officeDocument/2006/relationships" id="262" r:id="Re88e7330a9844241"/>
    <p:sldId xmlns:r="http://schemas.openxmlformats.org/officeDocument/2006/relationships" id="263" r:id="Rbec8cc356cff412c"/>
    <p:sldId xmlns:r="http://schemas.openxmlformats.org/officeDocument/2006/relationships" id="264" r:id="R2e059b44358c4e05"/>
    <p:sldId xmlns:r="http://schemas.openxmlformats.org/officeDocument/2006/relationships" id="265" r:id="Rc27cca21f0784984"/>
    <p:sldId xmlns:r="http://schemas.openxmlformats.org/officeDocument/2006/relationships" id="266" r:id="Rdfbb6e642b314724"/>
    <p:sldId xmlns:r="http://schemas.openxmlformats.org/officeDocument/2006/relationships" id="267" r:id="Rb5ca740c2d694ebb"/>
    <p:sldId xmlns:r="http://schemas.openxmlformats.org/officeDocument/2006/relationships" id="268" r:id="R814b0115bef54c83"/>
    <p:sldId xmlns:r="http://schemas.openxmlformats.org/officeDocument/2006/relationships" id="269" r:id="Rc5e0435637424f1b"/>
    <p:sldId xmlns:r="http://schemas.openxmlformats.org/officeDocument/2006/relationships" id="270" r:id="R11ac4380b5d04dc5"/>
    <p:sldId xmlns:r="http://schemas.openxmlformats.org/officeDocument/2006/relationships" id="271" r:id="R5639e771b16e4edf"/>
    <p:sldId xmlns:r="http://schemas.openxmlformats.org/officeDocument/2006/relationships" id="272" r:id="Rd93e2e4e6bc8420b"/>
    <p:sldId xmlns:r="http://schemas.openxmlformats.org/officeDocument/2006/relationships" id="273" r:id="R48c689d1279b4281"/>
    <p:sldId xmlns:r="http://schemas.openxmlformats.org/officeDocument/2006/relationships" id="274" r:id="Rb05f8548021b422e"/>
    <p:sldId xmlns:r="http://schemas.openxmlformats.org/officeDocument/2006/relationships" id="275" r:id="R0a36a651ff2a4c59"/>
    <p:sldId xmlns:r="http://schemas.openxmlformats.org/officeDocument/2006/relationships" id="276" r:id="Re788e359770d46f4"/>
    <p:sldId xmlns:r="http://schemas.openxmlformats.org/officeDocument/2006/relationships" id="277" r:id="Rfdaf23520d9140d7"/>
    <p:sldId xmlns:r="http://schemas.openxmlformats.org/officeDocument/2006/relationships" id="278" r:id="Rdf5149a1addf48d8"/>
    <p:sldId xmlns:r="http://schemas.openxmlformats.org/officeDocument/2006/relationships" id="279" r:id="R8cc0f5532e334181"/>
    <p:sldId xmlns:r="http://schemas.openxmlformats.org/officeDocument/2006/relationships" id="280" r:id="Rb152d5d8d816412e"/>
    <p:sldId xmlns:r="http://schemas.openxmlformats.org/officeDocument/2006/relationships" id="281" r:id="Rfe694882d08b4a11"/>
    <p:sldId xmlns:r="http://schemas.openxmlformats.org/officeDocument/2006/relationships" id="282" r:id="R34b9521e75b549bb"/>
    <p:sldId xmlns:r="http://schemas.openxmlformats.org/officeDocument/2006/relationships" id="283" r:id="Rd210a8e30f4444ef"/>
    <p:sldId xmlns:r="http://schemas.openxmlformats.org/officeDocument/2006/relationships" id="284" r:id="Rfba276d612dc40f4"/>
    <p:sldId xmlns:r="http://schemas.openxmlformats.org/officeDocument/2006/relationships" id="285" r:id="Rafe093f736b0495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5922978cb34cd9" /><Relationship Type="http://schemas.openxmlformats.org/officeDocument/2006/relationships/slideMaster" Target="/ppt/slideMasters/slideMaster1.xml" Id="R87c9436b7f7649c5" /><Relationship Type="http://schemas.openxmlformats.org/officeDocument/2006/relationships/notesMaster" Target="/ppt/notesMasters/notesMaster1.xml" Id="R951fccd879ad4253" /><Relationship Type="http://schemas.openxmlformats.org/officeDocument/2006/relationships/presProps" Target="/ppt/presProps.xml" Id="R065f2a9ceb764d80" /><Relationship Type="http://schemas.openxmlformats.org/officeDocument/2006/relationships/tableStyles" Target="/ppt/tableStyles.xml" Id="Rca067a96cd1e42f7" /><Relationship Type="http://schemas.openxmlformats.org/officeDocument/2006/relationships/slide" Target="/ppt/slides/slide1.xml" Id="R0fcb5f5826774b79" /><Relationship Type="http://schemas.openxmlformats.org/officeDocument/2006/relationships/slide" Target="/ppt/slides/slide2.xml" Id="R526f99bf1d5f4e56" /><Relationship Type="http://schemas.openxmlformats.org/officeDocument/2006/relationships/slide" Target="/ppt/slides/slide3.xml" Id="Rf8b9752294814c2c" /><Relationship Type="http://schemas.openxmlformats.org/officeDocument/2006/relationships/slide" Target="/ppt/slides/slide4.xml" Id="R57a303aee0214aec" /><Relationship Type="http://schemas.openxmlformats.org/officeDocument/2006/relationships/slide" Target="/ppt/slides/slide5.xml" Id="Re631246dbf574752" /><Relationship Type="http://schemas.openxmlformats.org/officeDocument/2006/relationships/slide" Target="/ppt/slides/slide6.xml" Id="R87be85c4b55346f3" /><Relationship Type="http://schemas.openxmlformats.org/officeDocument/2006/relationships/slide" Target="/ppt/slides/slide7.xml" Id="Re88e7330a9844241" /><Relationship Type="http://schemas.openxmlformats.org/officeDocument/2006/relationships/slide" Target="/ppt/slides/slide8.xml" Id="Rbec8cc356cff412c" /><Relationship Type="http://schemas.openxmlformats.org/officeDocument/2006/relationships/slide" Target="/ppt/slides/slide9.xml" Id="R2e059b44358c4e05" /><Relationship Type="http://schemas.openxmlformats.org/officeDocument/2006/relationships/slide" Target="/ppt/slides/slide10.xml" Id="Rc27cca21f0784984" /><Relationship Type="http://schemas.openxmlformats.org/officeDocument/2006/relationships/slide" Target="/ppt/slides/slide11.xml" Id="Rdfbb6e642b314724" /><Relationship Type="http://schemas.openxmlformats.org/officeDocument/2006/relationships/slide" Target="/ppt/slides/slide12.xml" Id="Rb5ca740c2d694ebb" /><Relationship Type="http://schemas.openxmlformats.org/officeDocument/2006/relationships/slide" Target="/ppt/slides/slide13.xml" Id="R814b0115bef54c83" /><Relationship Type="http://schemas.openxmlformats.org/officeDocument/2006/relationships/slide" Target="/ppt/slides/slide14.xml" Id="Rc5e0435637424f1b" /><Relationship Type="http://schemas.openxmlformats.org/officeDocument/2006/relationships/slide" Target="/ppt/slides/slide15.xml" Id="R11ac4380b5d04dc5" /><Relationship Type="http://schemas.openxmlformats.org/officeDocument/2006/relationships/slide" Target="/ppt/slides/slide16.xml" Id="R5639e771b16e4edf" /><Relationship Type="http://schemas.openxmlformats.org/officeDocument/2006/relationships/slide" Target="/ppt/slides/slide17.xml" Id="Rd93e2e4e6bc8420b" /><Relationship Type="http://schemas.openxmlformats.org/officeDocument/2006/relationships/slide" Target="/ppt/slides/slide18.xml" Id="R48c689d1279b4281" /><Relationship Type="http://schemas.openxmlformats.org/officeDocument/2006/relationships/slide" Target="/ppt/slides/slide19.xml" Id="Rb05f8548021b422e" /><Relationship Type="http://schemas.openxmlformats.org/officeDocument/2006/relationships/slide" Target="/ppt/slides/slide20.xml" Id="R0a36a651ff2a4c59" /><Relationship Type="http://schemas.openxmlformats.org/officeDocument/2006/relationships/slide" Target="/ppt/slides/slide21.xml" Id="Re788e359770d46f4" /><Relationship Type="http://schemas.openxmlformats.org/officeDocument/2006/relationships/slide" Target="/ppt/slides/slide22.xml" Id="Rfdaf23520d9140d7" /><Relationship Type="http://schemas.openxmlformats.org/officeDocument/2006/relationships/slide" Target="/ppt/slides/slide23.xml" Id="Rdf5149a1addf48d8" /><Relationship Type="http://schemas.openxmlformats.org/officeDocument/2006/relationships/slide" Target="/ppt/slides/slide24.xml" Id="R8cc0f5532e334181" /><Relationship Type="http://schemas.openxmlformats.org/officeDocument/2006/relationships/slide" Target="/ppt/slides/slide25.xml" Id="Rb152d5d8d816412e" /><Relationship Type="http://schemas.openxmlformats.org/officeDocument/2006/relationships/slide" Target="/ppt/slides/slide26.xml" Id="Rfe694882d08b4a11" /><Relationship Type="http://schemas.openxmlformats.org/officeDocument/2006/relationships/slide" Target="/ppt/slides/slide27.xml" Id="R34b9521e75b549bb" /><Relationship Type="http://schemas.openxmlformats.org/officeDocument/2006/relationships/slide" Target="/ppt/slides/slide28.xml" Id="Rd210a8e30f4444ef" /><Relationship Type="http://schemas.openxmlformats.org/officeDocument/2006/relationships/slide" Target="/ppt/slides/slide29.xml" Id="Rfba276d612dc40f4" /><Relationship Type="http://schemas.openxmlformats.org/officeDocument/2006/relationships/slide" Target="/ppt/slides/slide30.xml" Id="Rafe093f736b049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d3914ceb3a4b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83e8c468e74f42" /><Relationship Type="http://schemas.openxmlformats.org/officeDocument/2006/relationships/notesMaster" Target="/ppt/notesMasters/notesMaster1.xml" Id="R185735d2a7144e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4e3f2ce7504184" /><Relationship Type="http://schemas.openxmlformats.org/officeDocument/2006/relationships/notesMaster" Target="/ppt/notesMasters/notesMaster1.xml" Id="R3da591da78d047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d15f8826019478d" /><Relationship Type="http://schemas.openxmlformats.org/officeDocument/2006/relationships/notesMaster" Target="/ppt/notesMasters/notesMaster1.xml" Id="Re20cef9462bf4c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d207383afd4ff6" /><Relationship Type="http://schemas.openxmlformats.org/officeDocument/2006/relationships/notesMaster" Target="/ppt/notesMasters/notesMaster1.xml" Id="R20f180bbcaa94e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ddc703f1884678" /><Relationship Type="http://schemas.openxmlformats.org/officeDocument/2006/relationships/notesMaster" Target="/ppt/notesMasters/notesMaster1.xml" Id="R6b34b2abd2444f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28a796f1ff488e" /><Relationship Type="http://schemas.openxmlformats.org/officeDocument/2006/relationships/notesMaster" Target="/ppt/notesMasters/notesMaster1.xml" Id="R067e0b205c264e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6b7475d65114975" /><Relationship Type="http://schemas.openxmlformats.org/officeDocument/2006/relationships/notesMaster" Target="/ppt/notesMasters/notesMaster1.xml" Id="Rfc36f1e286734c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804878fdbb4146" /><Relationship Type="http://schemas.openxmlformats.org/officeDocument/2006/relationships/notesMaster" Target="/ppt/notesMasters/notesMaster1.xml" Id="Raa701eb236984f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537f276719549fc" /><Relationship Type="http://schemas.openxmlformats.org/officeDocument/2006/relationships/notesMaster" Target="/ppt/notesMasters/notesMaster1.xml" Id="R10abbffd4b8240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2420fb8cfa46fd" /><Relationship Type="http://schemas.openxmlformats.org/officeDocument/2006/relationships/notesMaster" Target="/ppt/notesMasters/notesMaster1.xml" Id="R02a45fa5bc284c8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e45f989a4e49a5" /><Relationship Type="http://schemas.openxmlformats.org/officeDocument/2006/relationships/notesMaster" Target="/ppt/notesMasters/notesMaster1.xml" Id="Re25891bdbf0a47e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4c5149fe9874040" /><Relationship Type="http://schemas.openxmlformats.org/officeDocument/2006/relationships/notesMaster" Target="/ppt/notesMasters/notesMaster1.xml" Id="R1e58528586a548b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a9548e5e1e54c58" /><Relationship Type="http://schemas.openxmlformats.org/officeDocument/2006/relationships/notesMaster" Target="/ppt/notesMasters/notesMaster1.xml" Id="R968afcd8e459460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ad3c1a4368f4006" /><Relationship Type="http://schemas.openxmlformats.org/officeDocument/2006/relationships/notesMaster" Target="/ppt/notesMasters/notesMaster1.xml" Id="R3ff6ebe611274b3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2d32cbba59a4dff" /><Relationship Type="http://schemas.openxmlformats.org/officeDocument/2006/relationships/notesMaster" Target="/ppt/notesMasters/notesMaster1.xml" Id="R7a6e12b5d38148c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75ac7ee60074951" /><Relationship Type="http://schemas.openxmlformats.org/officeDocument/2006/relationships/notesMaster" Target="/ppt/notesMasters/notesMaster1.xml" Id="R4aba626a1f4f4ef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5a056336bf04179" /><Relationship Type="http://schemas.openxmlformats.org/officeDocument/2006/relationships/notesMaster" Target="/ppt/notesMasters/notesMaster1.xml" Id="R3d1a816e88324b6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e43612204bc4f50" /><Relationship Type="http://schemas.openxmlformats.org/officeDocument/2006/relationships/notesMaster" Target="/ppt/notesMasters/notesMaster1.xml" Id="Ra0bec6fb26e2471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ef7817cd2214849" /><Relationship Type="http://schemas.openxmlformats.org/officeDocument/2006/relationships/notesMaster" Target="/ppt/notesMasters/notesMaster1.xml" Id="Re5c2c40c9dfc435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903ac20dbbc4779" /><Relationship Type="http://schemas.openxmlformats.org/officeDocument/2006/relationships/notesMaster" Target="/ppt/notesMasters/notesMaster1.xml" Id="R95d25b593a36400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ec1dcff1b74417" /><Relationship Type="http://schemas.openxmlformats.org/officeDocument/2006/relationships/notesMaster" Target="/ppt/notesMasters/notesMaster1.xml" Id="R71f36abb83c5436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1f74d4dcd994fac" /><Relationship Type="http://schemas.openxmlformats.org/officeDocument/2006/relationships/notesMaster" Target="/ppt/notesMasters/notesMaster1.xml" Id="Rdb9d964f9a87492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c1361bc46b4447e" /><Relationship Type="http://schemas.openxmlformats.org/officeDocument/2006/relationships/notesMaster" Target="/ppt/notesMasters/notesMaster1.xml" Id="R1073608ef85d4e5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7316f2087c24ed7" /><Relationship Type="http://schemas.openxmlformats.org/officeDocument/2006/relationships/notesMaster" Target="/ppt/notesMasters/notesMaster1.xml" Id="Rde067a17563743a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a8241c8d6844fc5" /><Relationship Type="http://schemas.openxmlformats.org/officeDocument/2006/relationships/notesMaster" Target="/ppt/notesMasters/notesMaster1.xml" Id="Ra6f16ac9807f4df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2a1ab9c8c0f4827" /><Relationship Type="http://schemas.openxmlformats.org/officeDocument/2006/relationships/notesMaster" Target="/ppt/notesMasters/notesMaster1.xml" Id="R022c0a7e1283494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ade6d2537e2449c" /><Relationship Type="http://schemas.openxmlformats.org/officeDocument/2006/relationships/notesMaster" Target="/ppt/notesMasters/notesMaster1.xml" Id="R4ed0e8a279024cd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743c04ee2d54113" /><Relationship Type="http://schemas.openxmlformats.org/officeDocument/2006/relationships/notesMaster" Target="/ppt/notesMasters/notesMaster1.xml" Id="R0c042ad3bdcf462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634d03a4efe4837" /><Relationship Type="http://schemas.openxmlformats.org/officeDocument/2006/relationships/notesMaster" Target="/ppt/notesMasters/notesMaster1.xml" Id="R496d5b0394d94dd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1393a4d170c430c" /><Relationship Type="http://schemas.openxmlformats.org/officeDocument/2006/relationships/notesMaster" Target="/ppt/notesMasters/notesMaster1.xml" Id="R9aee359864fd4d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skill. These materials are independent of College Board.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learners to restate the goal. Check the prerequisite before proceeding.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Allow quiet thinking before sharing. Record reasoning rather than just the letter.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One favorable face would give 1/6, but there are three. B: This counts only two of the three even faces. C: Even faces are 2, 4 and 6: 3/6 = 1/2. D: Four favorable faces would be needed for 2/3.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Even die faces: 3. All die faces: 6. P(even) = 3/6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Rows: grades. Columns: club status. Cells: both categories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Grade 11 AND club: 12. All students: 40. Joint probability: 12/40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Given club. Eligible count: 18. Grade 11: 12/18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A or B. Add counts of A and B. Subtract overlap once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12/20 conditions on Grade 11. B: 12/18 conditions on club membership. C: The joint cell is 12 and the overall total is 40. D: 20/40 includes every Grade 11 student.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40 includes students outside the conditioned group. B: There are 18 club members, 12 in Grade 11. Probability is 12/18. C: 18/40 is the probability of club membership overall. D: 12/20 reverses the conditioning group.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20 + 18 counts the 12 overlapping students twice. B: Union count = 20 + 18 - 12 = 26. Divide by 40. C: 12/40 counts the intersection only. D: 18/40 counts club members only.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3/10 is red, the event being excluded. B: The 7 blue marbles are all non-red marbles out of 10. C: 7 is not the total sample space. D: This exceeds 1 and cannot be a probability.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30 uses everyone rather than cyclists. B: 25 uses helmet wearers rather than cyclists. C: There are 18 cyclists and 16 wear helmets. D: 18/30 is the probability of being a cyclist overall.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One favorable outcome misses either HT or TH. B: HT and TH are two of four equally likely outcomes. C: 3/4 is at least one head, including HH. D: TT and HH do not have exactly one head.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4/25 incorrectly uses replacement. B: P = (2/5)(1/4) = 1/10. Only one red remains after the first. C: 2/5 accounts only for the first draw. D: 1/5 is not the product of the two conditional probabilities.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0.2 is the intersection. B: 0.4 + 0.5 - 0.2 = 0.7. C: 0.9 double counts the overlap. D: 1.1 adds overlap rather than subtracting and exceeds 1.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50 is the overall total, not the conditioned group. B: 20/50 is chess overall. C: Restrict to the 20 chess players. 8/20 = 0.4. D: This reverses numerator and denominator and exceeds 1.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3/8 is purple. B: 8 - 3 = 5 sections are not purple, so probability is 5/8. C: 5 is favorable count rather than total count. D: This exceeds 1. Ask the learner to name one remaining uncertainty.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separate teacher edition for all distractor explanations. Domain mapping source: https://satsuite.collegeboard.org/higher-ed-professionals/sat-validity/content-domains . Difficulty estimates are instructional, not empirically calibrated.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2c92cb1a9c4d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45b77d1bae4859" /><Relationship Type="http://schemas.openxmlformats.org/officeDocument/2006/relationships/slideLayout" Target="/ppt/slideLayouts/slideLayout1.xml" Id="R583c92d0ebc448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3c92d0ebc448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9a4e79df814d37" /><Relationship Type="http://schemas.openxmlformats.org/officeDocument/2006/relationships/notesSlide" Target="/ppt/notesSlides/notesSlide1.xml" Id="Re64f2b465d814a0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29628e2abe45f6" /><Relationship Type="http://schemas.openxmlformats.org/officeDocument/2006/relationships/notesSlide" Target="/ppt/notesSlides/notesSlide2.xml" Id="R407df5bc0a064a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4fca258c44c18" /><Relationship Type="http://schemas.openxmlformats.org/officeDocument/2006/relationships/notesSlide" Target="/ppt/notesSlides/notesSlide3.xml" Id="R0f826e0f554341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930e20b6f34c01" /><Relationship Type="http://schemas.openxmlformats.org/officeDocument/2006/relationships/notesSlide" Target="/ppt/notesSlides/notesSlide4.xml" Id="R525a03602d7d4d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d339feaa7e4a08" /><Relationship Type="http://schemas.openxmlformats.org/officeDocument/2006/relationships/notesSlide" Target="/ppt/notesSlides/notesSlide5.xml" Id="Reec76949dc4d4f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f2b21ba87a46b9" /><Relationship Type="http://schemas.openxmlformats.org/officeDocument/2006/relationships/notesSlide" Target="/ppt/notesSlides/notesSlide6.xml" Id="Rbd96ec3ccc5d46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ebf85cea634a69" /><Relationship Type="http://schemas.openxmlformats.org/officeDocument/2006/relationships/notesSlide" Target="/ppt/notesSlides/notesSlide7.xml" Id="Rad5e025a31424e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6ab39a2b1d4072" /><Relationship Type="http://schemas.openxmlformats.org/officeDocument/2006/relationships/notesSlide" Target="/ppt/notesSlides/notesSlide8.xml" Id="R50dee9db9483460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773e6bec941bf" /><Relationship Type="http://schemas.openxmlformats.org/officeDocument/2006/relationships/notesSlide" Target="/ppt/notesSlides/notesSlide9.xml" Id="R6a2698dd1e5646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be0de9769b4a21" /><Relationship Type="http://schemas.openxmlformats.org/officeDocument/2006/relationships/notesSlide" Target="/ppt/notesSlides/notesSlide10.xml" Id="R0622eee851f048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dac0a18cb462d" /><Relationship Type="http://schemas.openxmlformats.org/officeDocument/2006/relationships/notesSlide" Target="/ppt/notesSlides/notesSlide11.xml" Id="R08731f6c4cf342c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fc296f564541b6" /><Relationship Type="http://schemas.openxmlformats.org/officeDocument/2006/relationships/notesSlide" Target="/ppt/notesSlides/notesSlide12.xml" Id="R841fe1f747e2445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f813d3a9f348a2" /><Relationship Type="http://schemas.openxmlformats.org/officeDocument/2006/relationships/notesSlide" Target="/ppt/notesSlides/notesSlide13.xml" Id="Ra4148a1b85c44e1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9d671a913b45cf" /><Relationship Type="http://schemas.openxmlformats.org/officeDocument/2006/relationships/notesSlide" Target="/ppt/notesSlides/notesSlide14.xml" Id="R059944ffab4b4e5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3df274b3224035" /><Relationship Type="http://schemas.openxmlformats.org/officeDocument/2006/relationships/notesSlide" Target="/ppt/notesSlides/notesSlide15.xml" Id="Rbafb9b3db7ea42b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3730a52a34b91" /><Relationship Type="http://schemas.openxmlformats.org/officeDocument/2006/relationships/notesSlide" Target="/ppt/notesSlides/notesSlide16.xml" Id="Rf9c74a6128a34d3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ee39ab85d54406" /><Relationship Type="http://schemas.openxmlformats.org/officeDocument/2006/relationships/notesSlide" Target="/ppt/notesSlides/notesSlide17.xml" Id="Ra478ec3651164c9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aa39f6397640d5" /><Relationship Type="http://schemas.openxmlformats.org/officeDocument/2006/relationships/notesSlide" Target="/ppt/notesSlides/notesSlide18.xml" Id="R720c11577105498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814babf544171" /><Relationship Type="http://schemas.openxmlformats.org/officeDocument/2006/relationships/notesSlide" Target="/ppt/notesSlides/notesSlide19.xml" Id="R8537b7dea54c469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191fbfdc64efb" /><Relationship Type="http://schemas.openxmlformats.org/officeDocument/2006/relationships/notesSlide" Target="/ppt/notesSlides/notesSlide20.xml" Id="R1fa8902e71e847b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e11d93189340f0" /><Relationship Type="http://schemas.openxmlformats.org/officeDocument/2006/relationships/notesSlide" Target="/ppt/notesSlides/notesSlide21.xml" Id="Rc9b545a4008147d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5383260ef543c4" /><Relationship Type="http://schemas.openxmlformats.org/officeDocument/2006/relationships/notesSlide" Target="/ppt/notesSlides/notesSlide22.xml" Id="R0b12ef4fc4d5493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3e950fd460436f" /><Relationship Type="http://schemas.openxmlformats.org/officeDocument/2006/relationships/notesSlide" Target="/ppt/notesSlides/notesSlide23.xml" Id="R04d2a95a7b3043b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be983500654e7b" /><Relationship Type="http://schemas.openxmlformats.org/officeDocument/2006/relationships/notesSlide" Target="/ppt/notesSlides/notesSlide24.xml" Id="R8b8b73e6c8464b6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0aacc058c749e3" /><Relationship Type="http://schemas.openxmlformats.org/officeDocument/2006/relationships/notesSlide" Target="/ppt/notesSlides/notesSlide25.xml" Id="R09f6e1cec480486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a6491982074f53" /><Relationship Type="http://schemas.openxmlformats.org/officeDocument/2006/relationships/notesSlide" Target="/ppt/notesSlides/notesSlide26.xml" Id="R7612eb2ad21543c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88e38007134461" /><Relationship Type="http://schemas.openxmlformats.org/officeDocument/2006/relationships/notesSlide" Target="/ppt/notesSlides/notesSlide27.xml" Id="R6e6011122941438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644ecbfd6f4971" /><Relationship Type="http://schemas.openxmlformats.org/officeDocument/2006/relationships/notesSlide" Target="/ppt/notesSlides/notesSlide28.xml" Id="R012faf037e57431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3b3dc9b66f4b24" /><Relationship Type="http://schemas.openxmlformats.org/officeDocument/2006/relationships/notesSlide" Target="/ppt/notesSlides/notesSlide29.xml" Id="R358752fef33f4a4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aba05a680243ef" /><Relationship Type="http://schemas.openxmlformats.org/officeDocument/2006/relationships/notesSlide" Target="/ppt/notesSlides/notesSlide30.xml" Id="R5be09799f9d347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B07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75B80E-863C-4550-B10E-913401B7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3E8FF"/>
                </a:solidFill>
                <a:latin typeface="Arial"/>
                <a:ea typeface="Arial"/>
                <a:cs typeface="Arial"/>
              </a:rPr>
              <a:t>Probability and two-way tables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15E73E-E274-4F22-BE8B-F7A46AE75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SAT Clarity teaching kit</a:t>
            </a:r>
          </a:p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Original supplementary instruction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0A6475-DA68-4D72-83F2-CB8B985C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8B4F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8B4FE"/>
                </a:solidFill>
                <a:latin typeface="Arial"/>
                <a:ea typeface="Arial"/>
                <a:cs typeface="Arial"/>
              </a:rPr>
              <a:t>SAT Clarity   1 / 30</a:t>
            </a:r>
          </a:p>
        </p:txBody>
      </p:sp>
    </p:spTree>
    <p:extLst>
      <p:ext uri="{BB962C8B-B14F-4D97-AF65-F5344CB8AC3E}">
        <p14:creationId xmlns:p14="http://schemas.microsoft.com/office/powerpoint/2010/main" val="11552739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C91EE0-F3E7-4AE5-B85C-617DAB96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Learning goal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BEE242-9D3F-416A-BD2A-E7BD4959B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Choose the correct sample space and calculate simple, joint and conditional probabilities.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Before starting: Fractions, proportions and reading row and column totals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90B85-2075-4347-A2CF-27CF2784B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 / 30</a:t>
            </a:r>
          </a:p>
        </p:txBody>
      </p:sp>
    </p:spTree>
    <p:extLst>
      <p:ext uri="{BB962C8B-B14F-4D97-AF65-F5344CB8AC3E}">
        <p14:creationId xmlns:p14="http://schemas.microsoft.com/office/powerpoint/2010/main" val="13762043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1D8121-1F4F-4068-A374-F65B252B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A11A1-1E0C-4310-B820-0CEBF4F6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fair six-sided die has faces 1 through 6. What is the probability of an even result?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1/6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1/3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1/2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2/3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DA820A-881D-4267-A98F-04BAAD26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 / 30</a:t>
            </a:r>
          </a:p>
        </p:txBody>
      </p:sp>
    </p:spTree>
    <p:extLst>
      <p:ext uri="{BB962C8B-B14F-4D97-AF65-F5344CB8AC3E}">
        <p14:creationId xmlns:p14="http://schemas.microsoft.com/office/powerpoint/2010/main" val="3861749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670815-48C3-44F4-B9FF-60A3EACE2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781E0-5C9E-4835-B9D4-749E76C14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Even faces are 2, 4 and 6: 3/6 = 1/2.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0F5C96-6BED-426B-B2DD-484D6BA3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4 / 30</a:t>
            </a:r>
          </a:p>
        </p:txBody>
      </p:sp>
    </p:spTree>
    <p:extLst>
      <p:ext uri="{BB962C8B-B14F-4D97-AF65-F5344CB8AC3E}">
        <p14:creationId xmlns:p14="http://schemas.microsoft.com/office/powerpoint/2010/main" val="3187027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280F3-37B5-4356-853B-D82369571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Sample space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02D7AD-A9FD-49E0-89D7-0AE93E624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Probability compares favorable outcomes with all equally likely eligible outcomes. The denominator must match the selection rule.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497206-7E0C-4D46-B917-A156BD96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92DC49-092E-4D78-A8F9-3D83344B8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Even die faces: 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0F2B0F-018B-4D5A-8F20-D20AAFD4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1E9C7C-6459-4B5D-B0B4-15D838E3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6754F0-6448-40D4-873B-B9CE58CF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All die faces: 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7D1171-A053-42A4-8ACF-012B67726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98D8B4-5373-402D-8C38-75609D449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83A3C3-307A-4378-83A9-397F385F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P(even) = 3/6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094E13-1B55-4BCD-997F-AB03A3B3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5 / 30</a:t>
            </a:r>
          </a:p>
        </p:txBody>
      </p:sp>
    </p:spTree>
    <p:extLst>
      <p:ext uri="{BB962C8B-B14F-4D97-AF65-F5344CB8AC3E}">
        <p14:creationId xmlns:p14="http://schemas.microsoft.com/office/powerpoint/2010/main" val="2982118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94A1F4-AF21-4069-BA38-46F351BC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Two-way tables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F3622C-E8C1-49CB-AA1C-7FC22EEA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5619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Rows and columns classify the same people in two ways. Each cell counts an intersection. Totals include each person once.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682A62-84CA-442F-8986-938A0463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6 / 30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0" y="2190750"/>
          <a:ext xmlns:a="http://schemas.openxmlformats.org/drawingml/2006/main" cx="45720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</a:tblGrid>
              <a:tr h="825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B0764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B0764"/>
                          </a:solidFill>
                          <a:latin typeface="Arial"/>
                          <a:ea typeface="Arial"/>
                          <a:cs typeface="Arial"/>
                        </a:rPr>
                        <a:t>Club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B0764"/>
                          </a:solidFill>
                          <a:latin typeface="Arial"/>
                          <a:ea typeface="Arial"/>
                          <a:cs typeface="Arial"/>
                        </a:rPr>
                        <a:t>No club</a:t>
                      </a:r>
                    </a:p>
                  </a:txBody>
                  <a:tcPr marL="91440" marR="91440" marT="45720" marB="45720"/>
                </a:tc>
              </a:tr>
              <a:tr h="8255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0764"/>
                          </a:solidFill>
                          <a:latin typeface="Arial"/>
                          <a:ea typeface="Arial"/>
                          <a:cs typeface="Arial"/>
                        </a:rPr>
                        <a:t>Grade 11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0764"/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0764"/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</a:p>
                  </a:txBody>
                  <a:tcPr marL="91440" marR="91440" marT="45720" marB="45720"/>
                </a:tc>
              </a:tr>
              <a:tr h="8255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0764"/>
                          </a:solidFill>
                          <a:latin typeface="Arial"/>
                          <a:ea typeface="Arial"/>
                          <a:cs typeface="Arial"/>
                        </a:rPr>
                        <a:t>Grade 12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0764"/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0764"/>
                          </a:solidFill>
                          <a:latin typeface="Arial"/>
                          <a:ea typeface="Arial"/>
                          <a:cs typeface="Arial"/>
                        </a:rPr>
                        <a:t>14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FCF98F-9603-4524-B693-6EE42245E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95300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Total: 40 students</a:t>
            </a:r>
          </a:p>
        </p:txBody>
      </p:sp>
    </p:spTree>
    <p:extLst>
      <p:ext uri="{BB962C8B-B14F-4D97-AF65-F5344CB8AC3E}">
        <p14:creationId xmlns:p14="http://schemas.microsoft.com/office/powerpoint/2010/main" val="21281669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4BDF31-9C72-4C83-B749-727B64C8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Joint probability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D3DAED-11CE-4AD6-A8A5-455737A6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For A and B, use the intersection count as numerator and the overall eligible total as denominator.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1A73F-F398-4499-8AA8-3D0ABCB2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BA09ED-8A66-4C56-A170-3268A6D26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Grade 11 AND club: 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64D9B0-6E05-4D80-A55D-07EE3EB7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98C908-D118-4A7E-9743-F73F278A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6191F0-9FAF-46A8-BFDE-DB1CEA973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All students: 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575321-6935-49B7-B872-D889E5C9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D44738-8BD0-41EB-A705-E9E5064C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3FD6B5-3018-429E-A473-7463D73D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Joint probability: 12/40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F77F93-8963-4693-B526-E06EDC6A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7 / 30</a:t>
            </a:r>
          </a:p>
        </p:txBody>
      </p:sp>
    </p:spTree>
    <p:extLst>
      <p:ext uri="{BB962C8B-B14F-4D97-AF65-F5344CB8AC3E}">
        <p14:creationId xmlns:p14="http://schemas.microsoft.com/office/powerpoint/2010/main" val="1528979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88F8CE-537E-4AE3-A43C-B27FA589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Conditional probability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BC954F-BCCC-4874-94F1-1056D9BA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Given B, restrict the sample space to B. P(A given B) = count(A and B)/count(B), when count(B) is positive.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591E38-23D8-439E-8C20-521B9F399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E48DAF-A951-45EA-8200-E128DF79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Given club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BBBE9F-6495-4BC7-8444-2D20A7637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494150-C342-429D-9B44-F5AF1D8F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81E1A-6D9E-4AF4-916E-EF51B3C4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Eligible count: 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61DAEB-4715-4E15-9FBD-CC193F20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7BB6E0-365A-4C3B-A374-4C1BCD8F6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8A7801-9455-4D01-B565-DE26F07F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Grade 11: 12/18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03DF92-BFD5-48ED-A78B-AF2CD6D7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8 / 30</a:t>
            </a:r>
          </a:p>
        </p:txBody>
      </p:sp>
    </p:spTree>
    <p:extLst>
      <p:ext uri="{BB962C8B-B14F-4D97-AF65-F5344CB8AC3E}">
        <p14:creationId xmlns:p14="http://schemas.microsoft.com/office/powerpoint/2010/main" val="11725133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8F203C-00F0-4BFC-B2B3-704F3E3F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Complement and union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84F310-5155-48F9-B902-A204BB880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P(not A) = 1 - P(A). For A or B, include either event and subtract their overlap once.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11A77D-A90B-4E19-82F4-69C20168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4C6648-1E53-4618-A29E-833A6D89E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 or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11B9F3-E977-4599-980A-FEF1EC96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809651-68EF-4A16-A1CE-53C54E6A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E32839-E212-4C36-839E-04289DD6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Add counts of A and 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96823F-B777-4ACE-A2C4-09005843C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5A59BE-C1B1-42E4-B714-78C77ABD3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49E9CE-58AA-4B90-9E02-B8B983D94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Subtract overlap once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86FF97-5D65-453C-A29E-39057996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9 / 30</a:t>
            </a:r>
          </a:p>
        </p:txBody>
      </p:sp>
    </p:spTree>
    <p:extLst>
      <p:ext uri="{BB962C8B-B14F-4D97-AF65-F5344CB8AC3E}">
        <p14:creationId xmlns:p14="http://schemas.microsoft.com/office/powerpoint/2010/main" val="13598341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F49CF9-F0EA-4331-B214-F561752D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171ACF-C593-4041-8553-3AEE5C388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table has Grade 11: club 12, no club 8; Grade 12: club 6, no club 14. One student is selected randomly from all 40. What is P(Grade 11 and club)?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12/20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12/18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12/40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20/40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284B01-87D1-4F6E-91BF-036C80B01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10 / 30</a:t>
            </a:r>
          </a:p>
        </p:txBody>
      </p:sp>
    </p:spTree>
    <p:extLst>
      <p:ext uri="{BB962C8B-B14F-4D97-AF65-F5344CB8AC3E}">
        <p14:creationId xmlns:p14="http://schemas.microsoft.com/office/powerpoint/2010/main" val="19966957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D13194-CC62-4030-8F68-CE4B1504D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7365EA-A753-452A-86AD-22971D2B8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joint cell is 12 and the overall total is 40.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4D0AD3-0F08-437F-B493-FBDBD47EF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11 / 30</a:t>
            </a:r>
          </a:p>
        </p:txBody>
      </p:sp>
    </p:spTree>
    <p:extLst>
      <p:ext uri="{BB962C8B-B14F-4D97-AF65-F5344CB8AC3E}">
        <p14:creationId xmlns:p14="http://schemas.microsoft.com/office/powerpoint/2010/main" val="1025799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3AED2-E404-434C-B124-7FE5CFC00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53D051-79F4-48E5-9ACD-B5338C43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Using that table, a club member is selected randomly. What is P(Grade 11 given club)?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12/40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12/18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18/40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12/20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420B37-B6CA-45D5-BD90-9B7E0CA71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12 / 30</a:t>
            </a:r>
          </a:p>
        </p:txBody>
      </p:sp>
    </p:spTree>
    <p:extLst>
      <p:ext uri="{BB962C8B-B14F-4D97-AF65-F5344CB8AC3E}">
        <p14:creationId xmlns:p14="http://schemas.microsoft.com/office/powerpoint/2010/main" val="100527554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19A0E4-C6A5-44AF-9E2A-1529F6259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0F74B-B43B-473F-A332-74EACD48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There are 18 club members, 12 in Grade 11. Probability is 12/18.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57DAEC-AF33-43B0-82B5-07CD7849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13 / 30</a:t>
            </a:r>
          </a:p>
        </p:txBody>
      </p:sp>
    </p:spTree>
    <p:extLst>
      <p:ext uri="{BB962C8B-B14F-4D97-AF65-F5344CB8AC3E}">
        <p14:creationId xmlns:p14="http://schemas.microsoft.com/office/powerpoint/2010/main" val="84602420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8E4331-03A6-4BE5-AE35-4453E7254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3906A-35D3-420B-AEA7-C72A26FF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Using that table, what is P(Grade 11 or club) for a random student from all 40?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38/40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26/40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12/40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18/40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6A6BE8-4D3F-4106-AF60-430917351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14 / 30</a:t>
            </a:r>
          </a:p>
        </p:txBody>
      </p:sp>
    </p:spTree>
    <p:extLst>
      <p:ext uri="{BB962C8B-B14F-4D97-AF65-F5344CB8AC3E}">
        <p14:creationId xmlns:p14="http://schemas.microsoft.com/office/powerpoint/2010/main" val="89343474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0680D5-4081-4A99-B5D9-36F2AD2D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AB3607-FE88-4D08-BBEC-BC0B5445E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Union count = 20 + 18 - 12 = 26. Divide by 40.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81731B-8840-48E7-BBAF-845763119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15 / 30</a:t>
            </a:r>
          </a:p>
        </p:txBody>
      </p:sp>
    </p:spTree>
    <p:extLst>
      <p:ext uri="{BB962C8B-B14F-4D97-AF65-F5344CB8AC3E}">
        <p14:creationId xmlns:p14="http://schemas.microsoft.com/office/powerpoint/2010/main" val="184232187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154B98-551A-4C00-8A37-A9C5BC90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Wrong denominator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515C84-242A-40D5-A5DF-42034E6E4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Among club members means the denominator is club members, not all students.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399AD6-279A-4B79-BE98-CC16E46C5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16 / 30</a:t>
            </a:r>
          </a:p>
        </p:txBody>
      </p:sp>
    </p:spTree>
    <p:extLst>
      <p:ext uri="{BB962C8B-B14F-4D97-AF65-F5344CB8AC3E}">
        <p14:creationId xmlns:p14="http://schemas.microsoft.com/office/powerpoint/2010/main" val="64839449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4ED5D8-02F6-4ACA-B2A4-B0934BBB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Reversed condition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1B7AEA-1C7D-4F8D-A04F-FB44AD572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P(A given B) and P(B given A) generally have different denominators.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FB7191-3256-401D-A675-E0FC0022D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17 / 30</a:t>
            </a:r>
          </a:p>
        </p:txBody>
      </p:sp>
    </p:spTree>
    <p:extLst>
      <p:ext uri="{BB962C8B-B14F-4D97-AF65-F5344CB8AC3E}">
        <p14:creationId xmlns:p14="http://schemas.microsoft.com/office/powerpoint/2010/main" val="156234090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9A077D-96E0-4557-AA87-897E11A5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Double counting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291B1B-A08E-4A8B-8B1A-C6FC761C5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When adding row and column totals, an overlapping cell can be counted twice.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0ED51B-4CBA-4525-A154-A2C9CDCA6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18 / 30</a:t>
            </a:r>
          </a:p>
        </p:txBody>
      </p:sp>
    </p:spTree>
    <p:extLst>
      <p:ext uri="{BB962C8B-B14F-4D97-AF65-F5344CB8AC3E}">
        <p14:creationId xmlns:p14="http://schemas.microsoft.com/office/powerpoint/2010/main" val="53604013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95B2F3-E750-41A0-9C2C-6B818A5EA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Independence assumption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B0EEFC-C8D6-406D-99C9-5E373C797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Table classifications alone do not establish independence. Use the given counts.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B1DC26-9CBA-4E8D-8C43-9B736739A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19 / 30</a:t>
            </a:r>
          </a:p>
        </p:txBody>
      </p:sp>
    </p:spTree>
    <p:extLst>
      <p:ext uri="{BB962C8B-B14F-4D97-AF65-F5344CB8AC3E}">
        <p14:creationId xmlns:p14="http://schemas.microsoft.com/office/powerpoint/2010/main" val="54004986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A832B6-AF99-4970-A88F-80A872F3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91CB9A-E8E8-4610-96F5-537C6EE8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bag contains 3 red and 7 blue marbles. One is selected randomly. What is P(not red)?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3/10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7/10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3/7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7/3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0840B9-F84E-4AF3-B2F6-4E1103E1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20 / 30</a:t>
            </a:r>
          </a:p>
        </p:txBody>
      </p:sp>
    </p:spTree>
    <p:extLst>
      <p:ext uri="{BB962C8B-B14F-4D97-AF65-F5344CB8AC3E}">
        <p14:creationId xmlns:p14="http://schemas.microsoft.com/office/powerpoint/2010/main" val="158151917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19D90B-0049-4503-B777-ECDD40D4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8FC25C-C9C1-4264-BA92-CD84A3D1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7 blue marbles are all non-red marbles out of 10.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DDD08B-D801-4881-A198-C8DCF190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21 / 30</a:t>
            </a:r>
          </a:p>
        </p:txBody>
      </p:sp>
    </p:spTree>
    <p:extLst>
      <p:ext uri="{BB962C8B-B14F-4D97-AF65-F5344CB8AC3E}">
        <p14:creationId xmlns:p14="http://schemas.microsoft.com/office/powerpoint/2010/main" val="208055235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7A8B28-712C-4B11-AC6D-7CD779CDB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CF13DC-5C4C-4051-99AA-C7FE8C20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table records walkers: helmet 9, no helmet 3; cyclists: helmet 16, no helmet 2. Among cyclists, what is P(helmet)?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16/30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16/25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16/18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18/30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329666-0E97-4859-8DD7-BD15394FD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22 / 30</a:t>
            </a:r>
          </a:p>
        </p:txBody>
      </p:sp>
    </p:spTree>
    <p:extLst>
      <p:ext uri="{BB962C8B-B14F-4D97-AF65-F5344CB8AC3E}">
        <p14:creationId xmlns:p14="http://schemas.microsoft.com/office/powerpoint/2010/main" val="206017092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50157C-B033-4023-9EE8-197BA3667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8B3A06-BE96-4188-A841-4B456E9C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There are 18 cyclists and 16 wear helmets.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832B5A-4465-4F12-86C8-7B0105A70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23 / 30</a:t>
            </a:r>
          </a:p>
        </p:txBody>
      </p:sp>
    </p:spTree>
    <p:extLst>
      <p:ext uri="{BB962C8B-B14F-4D97-AF65-F5344CB8AC3E}">
        <p14:creationId xmlns:p14="http://schemas.microsoft.com/office/powerpoint/2010/main" val="170394310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E4D04-E662-49AA-A130-303B05449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A0EA47-C1D7-41B1-91AC-88940D36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fair coin is tossed twice. What is P(exactly one head)?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1/4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1/2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3/4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3FBD2E-7F88-45BF-9CF9-56B12CF32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24 / 30</a:t>
            </a:r>
          </a:p>
        </p:txBody>
      </p:sp>
    </p:spTree>
    <p:extLst>
      <p:ext uri="{BB962C8B-B14F-4D97-AF65-F5344CB8AC3E}">
        <p14:creationId xmlns:p14="http://schemas.microsoft.com/office/powerpoint/2010/main" val="116902546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3AD1B5-4C0C-4A07-AF06-FFC4CF06F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925C26-3FA6-4EA0-B82D-1B4218DA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HT and TH are two of four equally likely outcomes.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7CA8E2-CCF2-4DA4-86BD-E9B1FB009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25 / 30</a:t>
            </a:r>
          </a:p>
        </p:txBody>
      </p:sp>
    </p:spTree>
    <p:extLst>
      <p:ext uri="{BB962C8B-B14F-4D97-AF65-F5344CB8AC3E}">
        <p14:creationId xmlns:p14="http://schemas.microsoft.com/office/powerpoint/2010/main" val="191603113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A701C5-F657-4E6A-BEE7-6D6600AEC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A99105-6E57-4F5F-A9D5-D0B21CADC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bag has 2 red and 3 blue marbles. Two are selected without replacement. What is P(both red)?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4/25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1/10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2/5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1/5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B4CC8D-C7D8-46D9-A04E-03C121AD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26 / 30</a:t>
            </a:r>
          </a:p>
        </p:txBody>
      </p:sp>
    </p:spTree>
    <p:extLst>
      <p:ext uri="{BB962C8B-B14F-4D97-AF65-F5344CB8AC3E}">
        <p14:creationId xmlns:p14="http://schemas.microsoft.com/office/powerpoint/2010/main" val="104716725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5381D3-86E3-4B42-81A0-489298EE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D470CD-94A3-46D3-B8CC-E986E4C8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P(A) = 0.4, P(B) = 0.5 and P(A and B) = 0.2. What is P(A or B)?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0.2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0.7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0.9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7A8DCD-E6F9-4E61-A399-546F9CDB9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27 / 30</a:t>
            </a:r>
          </a:p>
        </p:txBody>
      </p:sp>
    </p:spTree>
    <p:extLst>
      <p:ext uri="{BB962C8B-B14F-4D97-AF65-F5344CB8AC3E}">
        <p14:creationId xmlns:p14="http://schemas.microsoft.com/office/powerpoint/2010/main" val="189862386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E56E56-4F07-45E0-AD53-D571E1767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9CEF4B-5F37-409B-B950-772007D4C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In a group of 50, 20 play chess. Of the chess players, 8 also play music. What is P(music given chess)?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8/50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20/50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8/20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20/8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EB1996-901F-4545-B330-320447E3A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28 / 30</a:t>
            </a:r>
          </a:p>
        </p:txBody>
      </p:sp>
    </p:spTree>
    <p:extLst>
      <p:ext uri="{BB962C8B-B14F-4D97-AF65-F5344CB8AC3E}">
        <p14:creationId xmlns:p14="http://schemas.microsoft.com/office/powerpoint/2010/main" val="60845717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34424C-B28F-4881-BBE7-97AC1549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EAA477-65A1-4FEC-9C24-E778C5062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spinner has 8 equally likely sections, 3 purple. What is P(not purple)?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3/8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5/8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3/5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5/3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0A8551-D688-477D-A7F0-38E5E1C9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29 / 30</a:t>
            </a:r>
          </a:p>
        </p:txBody>
      </p:sp>
    </p:spTree>
    <p:extLst>
      <p:ext uri="{BB962C8B-B14F-4D97-AF65-F5344CB8AC3E}">
        <p14:creationId xmlns:p14="http://schemas.microsoft.com/office/powerpoint/2010/main" val="168992112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F209D9-E489-4B6C-BAF6-1C445A2F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Review and next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E7F1D0-BDC0-4DDF-BA63-9442C9F85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Independent answers: 1: B, 2: B, 3: C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Return to the concept behind each missed item.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Use the extension question in the worksheet.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Version 1.0, editorial review 2026-09-17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7B9861-8E3A-412A-A28D-575BA07C7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30 / 30</a:t>
            </a:r>
          </a:p>
        </p:txBody>
      </p:sp>
    </p:spTree>
    <p:extLst>
      <p:ext uri="{BB962C8B-B14F-4D97-AF65-F5344CB8AC3E}">
        <p14:creationId xmlns:p14="http://schemas.microsoft.com/office/powerpoint/2010/main" val="449038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2026-09-18T02:22:49.6080000Z</dcterms:created>
  <dcterms:modified xsi:type="dcterms:W3CDTF">2026-09-18T02:22:49.6080000Z</dcterms:modified>
</coreProperties>
</file>