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4be83af62a473a" /><Relationship Type="http://schemas.openxmlformats.org/officeDocument/2006/relationships/extended-properties" Target="/docProps/app.xml" Id="R9c62fa7b467d4321" /><Relationship Type="http://schemas.openxmlformats.org/officeDocument/2006/relationships/officeDocument" Target="/ppt/presentation.xml" Id="Rcb6957c37faa46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2f7264bb5c442d"/>
  </p:sldMasterIdLst>
  <p:notesMasterIdLst>
    <p:notesMasterId xmlns:r="http://schemas.openxmlformats.org/officeDocument/2006/relationships" r:id="R0db6c0539ba74ae3"/>
  </p:notesMasterIdLst>
  <p:sldIdLst>
    <p:sldId xmlns:r="http://schemas.openxmlformats.org/officeDocument/2006/relationships" id="256" r:id="R7ca1d9bb48f44638"/>
    <p:sldId xmlns:r="http://schemas.openxmlformats.org/officeDocument/2006/relationships" id="257" r:id="Rd578ab33e31945c4"/>
    <p:sldId xmlns:r="http://schemas.openxmlformats.org/officeDocument/2006/relationships" id="258" r:id="Re254bc7ff7eb432a"/>
    <p:sldId xmlns:r="http://schemas.openxmlformats.org/officeDocument/2006/relationships" id="259" r:id="R09daa88864d6423a"/>
    <p:sldId xmlns:r="http://schemas.openxmlformats.org/officeDocument/2006/relationships" id="260" r:id="R760533e0feff4b4d"/>
    <p:sldId xmlns:r="http://schemas.openxmlformats.org/officeDocument/2006/relationships" id="261" r:id="R648ef668a2744aa1"/>
    <p:sldId xmlns:r="http://schemas.openxmlformats.org/officeDocument/2006/relationships" id="262" r:id="R2eec439d7274422f"/>
    <p:sldId xmlns:r="http://schemas.openxmlformats.org/officeDocument/2006/relationships" id="263" r:id="R57ad18796ef54526"/>
    <p:sldId xmlns:r="http://schemas.openxmlformats.org/officeDocument/2006/relationships" id="264" r:id="Reeb88c3ff66f44a4"/>
    <p:sldId xmlns:r="http://schemas.openxmlformats.org/officeDocument/2006/relationships" id="265" r:id="R1214bcddd7e546c4"/>
    <p:sldId xmlns:r="http://schemas.openxmlformats.org/officeDocument/2006/relationships" id="266" r:id="R34b967b210b34fa3"/>
    <p:sldId xmlns:r="http://schemas.openxmlformats.org/officeDocument/2006/relationships" id="267" r:id="Rc6613e104f804873"/>
    <p:sldId xmlns:r="http://schemas.openxmlformats.org/officeDocument/2006/relationships" id="268" r:id="Re40293dff7f144ec"/>
    <p:sldId xmlns:r="http://schemas.openxmlformats.org/officeDocument/2006/relationships" id="269" r:id="R656d7ef76b7644ad"/>
    <p:sldId xmlns:r="http://schemas.openxmlformats.org/officeDocument/2006/relationships" id="270" r:id="R24a43e1d55854c95"/>
    <p:sldId xmlns:r="http://schemas.openxmlformats.org/officeDocument/2006/relationships" id="271" r:id="Rc61ae5b4588e4f20"/>
    <p:sldId xmlns:r="http://schemas.openxmlformats.org/officeDocument/2006/relationships" id="272" r:id="R58fe4976f8834ae1"/>
    <p:sldId xmlns:r="http://schemas.openxmlformats.org/officeDocument/2006/relationships" id="273" r:id="R8fa739d12c3949f5"/>
    <p:sldId xmlns:r="http://schemas.openxmlformats.org/officeDocument/2006/relationships" id="274" r:id="Rd95f441800cb42bb"/>
    <p:sldId xmlns:r="http://schemas.openxmlformats.org/officeDocument/2006/relationships" id="275" r:id="Rd08c5dff05434d17"/>
    <p:sldId xmlns:r="http://schemas.openxmlformats.org/officeDocument/2006/relationships" id="276" r:id="R2dc6ff19f40748ad"/>
    <p:sldId xmlns:r="http://schemas.openxmlformats.org/officeDocument/2006/relationships" id="277" r:id="R7055e80f59b14af4"/>
    <p:sldId xmlns:r="http://schemas.openxmlformats.org/officeDocument/2006/relationships" id="278" r:id="R6409c48985e34808"/>
    <p:sldId xmlns:r="http://schemas.openxmlformats.org/officeDocument/2006/relationships" id="279" r:id="Rc98e8fcdd57b4fe8"/>
    <p:sldId xmlns:r="http://schemas.openxmlformats.org/officeDocument/2006/relationships" id="280" r:id="Rdb5353ad97154854"/>
    <p:sldId xmlns:r="http://schemas.openxmlformats.org/officeDocument/2006/relationships" id="281" r:id="R9061e17a1e8a4437"/>
    <p:sldId xmlns:r="http://schemas.openxmlformats.org/officeDocument/2006/relationships" id="282" r:id="Rfc1ec27073ba4054"/>
    <p:sldId xmlns:r="http://schemas.openxmlformats.org/officeDocument/2006/relationships" id="283" r:id="R9357b9a4a547484f"/>
    <p:sldId xmlns:r="http://schemas.openxmlformats.org/officeDocument/2006/relationships" id="284" r:id="Re2d926d931224ea1"/>
    <p:sldId xmlns:r="http://schemas.openxmlformats.org/officeDocument/2006/relationships" id="285" r:id="R6fdd137703de4ce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621bc0ede64709" /><Relationship Type="http://schemas.openxmlformats.org/officeDocument/2006/relationships/slideMaster" Target="/ppt/slideMasters/slideMaster1.xml" Id="R1b2f7264bb5c442d" /><Relationship Type="http://schemas.openxmlformats.org/officeDocument/2006/relationships/notesMaster" Target="/ppt/notesMasters/notesMaster1.xml" Id="R0db6c0539ba74ae3" /><Relationship Type="http://schemas.openxmlformats.org/officeDocument/2006/relationships/presProps" Target="/ppt/presProps.xml" Id="Ra31185a99b994e2b" /><Relationship Type="http://schemas.openxmlformats.org/officeDocument/2006/relationships/tableStyles" Target="/ppt/tableStyles.xml" Id="R6bf9d3886a6c4fc7" /><Relationship Type="http://schemas.openxmlformats.org/officeDocument/2006/relationships/slide" Target="/ppt/slides/slide1.xml" Id="R7ca1d9bb48f44638" /><Relationship Type="http://schemas.openxmlformats.org/officeDocument/2006/relationships/slide" Target="/ppt/slides/slide2.xml" Id="Rd578ab33e31945c4" /><Relationship Type="http://schemas.openxmlformats.org/officeDocument/2006/relationships/slide" Target="/ppt/slides/slide3.xml" Id="Re254bc7ff7eb432a" /><Relationship Type="http://schemas.openxmlformats.org/officeDocument/2006/relationships/slide" Target="/ppt/slides/slide4.xml" Id="R09daa88864d6423a" /><Relationship Type="http://schemas.openxmlformats.org/officeDocument/2006/relationships/slide" Target="/ppt/slides/slide5.xml" Id="R760533e0feff4b4d" /><Relationship Type="http://schemas.openxmlformats.org/officeDocument/2006/relationships/slide" Target="/ppt/slides/slide6.xml" Id="R648ef668a2744aa1" /><Relationship Type="http://schemas.openxmlformats.org/officeDocument/2006/relationships/slide" Target="/ppt/slides/slide7.xml" Id="R2eec439d7274422f" /><Relationship Type="http://schemas.openxmlformats.org/officeDocument/2006/relationships/slide" Target="/ppt/slides/slide8.xml" Id="R57ad18796ef54526" /><Relationship Type="http://schemas.openxmlformats.org/officeDocument/2006/relationships/slide" Target="/ppt/slides/slide9.xml" Id="Reeb88c3ff66f44a4" /><Relationship Type="http://schemas.openxmlformats.org/officeDocument/2006/relationships/slide" Target="/ppt/slides/slide10.xml" Id="R1214bcddd7e546c4" /><Relationship Type="http://schemas.openxmlformats.org/officeDocument/2006/relationships/slide" Target="/ppt/slides/slide11.xml" Id="R34b967b210b34fa3" /><Relationship Type="http://schemas.openxmlformats.org/officeDocument/2006/relationships/slide" Target="/ppt/slides/slide12.xml" Id="Rc6613e104f804873" /><Relationship Type="http://schemas.openxmlformats.org/officeDocument/2006/relationships/slide" Target="/ppt/slides/slide13.xml" Id="Re40293dff7f144ec" /><Relationship Type="http://schemas.openxmlformats.org/officeDocument/2006/relationships/slide" Target="/ppt/slides/slide14.xml" Id="R656d7ef76b7644ad" /><Relationship Type="http://schemas.openxmlformats.org/officeDocument/2006/relationships/slide" Target="/ppt/slides/slide15.xml" Id="R24a43e1d55854c95" /><Relationship Type="http://schemas.openxmlformats.org/officeDocument/2006/relationships/slide" Target="/ppt/slides/slide16.xml" Id="Rc61ae5b4588e4f20" /><Relationship Type="http://schemas.openxmlformats.org/officeDocument/2006/relationships/slide" Target="/ppt/slides/slide17.xml" Id="R58fe4976f8834ae1" /><Relationship Type="http://schemas.openxmlformats.org/officeDocument/2006/relationships/slide" Target="/ppt/slides/slide18.xml" Id="R8fa739d12c3949f5" /><Relationship Type="http://schemas.openxmlformats.org/officeDocument/2006/relationships/slide" Target="/ppt/slides/slide19.xml" Id="Rd95f441800cb42bb" /><Relationship Type="http://schemas.openxmlformats.org/officeDocument/2006/relationships/slide" Target="/ppt/slides/slide20.xml" Id="Rd08c5dff05434d17" /><Relationship Type="http://schemas.openxmlformats.org/officeDocument/2006/relationships/slide" Target="/ppt/slides/slide21.xml" Id="R2dc6ff19f40748ad" /><Relationship Type="http://schemas.openxmlformats.org/officeDocument/2006/relationships/slide" Target="/ppt/slides/slide22.xml" Id="R7055e80f59b14af4" /><Relationship Type="http://schemas.openxmlformats.org/officeDocument/2006/relationships/slide" Target="/ppt/slides/slide23.xml" Id="R6409c48985e34808" /><Relationship Type="http://schemas.openxmlformats.org/officeDocument/2006/relationships/slide" Target="/ppt/slides/slide24.xml" Id="Rc98e8fcdd57b4fe8" /><Relationship Type="http://schemas.openxmlformats.org/officeDocument/2006/relationships/slide" Target="/ppt/slides/slide25.xml" Id="Rdb5353ad97154854" /><Relationship Type="http://schemas.openxmlformats.org/officeDocument/2006/relationships/slide" Target="/ppt/slides/slide26.xml" Id="R9061e17a1e8a4437" /><Relationship Type="http://schemas.openxmlformats.org/officeDocument/2006/relationships/slide" Target="/ppt/slides/slide27.xml" Id="Rfc1ec27073ba4054" /><Relationship Type="http://schemas.openxmlformats.org/officeDocument/2006/relationships/slide" Target="/ppt/slides/slide28.xml" Id="R9357b9a4a547484f" /><Relationship Type="http://schemas.openxmlformats.org/officeDocument/2006/relationships/slide" Target="/ppt/slides/slide29.xml" Id="Re2d926d931224ea1" /><Relationship Type="http://schemas.openxmlformats.org/officeDocument/2006/relationships/slide" Target="/ppt/slides/slide30.xml" Id="R6fdd137703de4ce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a0aa6456ee492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7e80435fa614323" /><Relationship Type="http://schemas.openxmlformats.org/officeDocument/2006/relationships/notesMaster" Target="/ppt/notesMasters/notesMaster1.xml" Id="Rbfd0e7353a1945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456c4a617754bd3" /><Relationship Type="http://schemas.openxmlformats.org/officeDocument/2006/relationships/notesMaster" Target="/ppt/notesMasters/notesMaster1.xml" Id="R46815dc2e92646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7c65b7950c9418b" /><Relationship Type="http://schemas.openxmlformats.org/officeDocument/2006/relationships/notesMaster" Target="/ppt/notesMasters/notesMaster1.xml" Id="Raf3f2359f7a047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bde935b47541c4" /><Relationship Type="http://schemas.openxmlformats.org/officeDocument/2006/relationships/notesMaster" Target="/ppt/notesMasters/notesMaster1.xml" Id="R35a1878e139848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4d57f43ca94dd2" /><Relationship Type="http://schemas.openxmlformats.org/officeDocument/2006/relationships/notesMaster" Target="/ppt/notesMasters/notesMaster1.xml" Id="R9529a472df3548a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9b09dd3af54d7d" /><Relationship Type="http://schemas.openxmlformats.org/officeDocument/2006/relationships/notesMaster" Target="/ppt/notesMasters/notesMaster1.xml" Id="R28eefb6bb29246d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f1da45b87e74180" /><Relationship Type="http://schemas.openxmlformats.org/officeDocument/2006/relationships/notesMaster" Target="/ppt/notesMasters/notesMaster1.xml" Id="Rdfa4451468d6481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b36747eb3a4023" /><Relationship Type="http://schemas.openxmlformats.org/officeDocument/2006/relationships/notesMaster" Target="/ppt/notesMasters/notesMaster1.xml" Id="R3533718fd5a1406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5bad897c124fd6" /><Relationship Type="http://schemas.openxmlformats.org/officeDocument/2006/relationships/notesMaster" Target="/ppt/notesMasters/notesMaster1.xml" Id="Rd268ecc058d841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de5693e8fa34085" /><Relationship Type="http://schemas.openxmlformats.org/officeDocument/2006/relationships/notesMaster" Target="/ppt/notesMasters/notesMaster1.xml" Id="R057669519b964e6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84fe1fc1b3d4e13" /><Relationship Type="http://schemas.openxmlformats.org/officeDocument/2006/relationships/notesMaster" Target="/ppt/notesMasters/notesMaster1.xml" Id="Rcdedd076ff5f475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b662657a3c3447b" /><Relationship Type="http://schemas.openxmlformats.org/officeDocument/2006/relationships/notesMaster" Target="/ppt/notesMasters/notesMaster1.xml" Id="R48d8306e0c88440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6915a11b6364fc4" /><Relationship Type="http://schemas.openxmlformats.org/officeDocument/2006/relationships/notesMaster" Target="/ppt/notesMasters/notesMaster1.xml" Id="R1fce6b8dd5464ad7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4094e5dc6b44f96" /><Relationship Type="http://schemas.openxmlformats.org/officeDocument/2006/relationships/notesMaster" Target="/ppt/notesMasters/notesMaster1.xml" Id="R4b383b8b730a4bf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3d3e748ecd94fbc" /><Relationship Type="http://schemas.openxmlformats.org/officeDocument/2006/relationships/notesMaster" Target="/ppt/notesMasters/notesMaster1.xml" Id="Rf2e3bea45b9842e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583f6124d5d44f9" /><Relationship Type="http://schemas.openxmlformats.org/officeDocument/2006/relationships/notesMaster" Target="/ppt/notesMasters/notesMaster1.xml" Id="R7428bb5aed4a43c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6acb3286bd74f17" /><Relationship Type="http://schemas.openxmlformats.org/officeDocument/2006/relationships/notesMaster" Target="/ppt/notesMasters/notesMaster1.xml" Id="R824c06a98dfd42b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cc51c86801d4b1a" /><Relationship Type="http://schemas.openxmlformats.org/officeDocument/2006/relationships/notesMaster" Target="/ppt/notesMasters/notesMaster1.xml" Id="Rdee0d5de9459495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4e06f83f8f74c40" /><Relationship Type="http://schemas.openxmlformats.org/officeDocument/2006/relationships/notesMaster" Target="/ppt/notesMasters/notesMaster1.xml" Id="R344575c9e131435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be08d565bc74873" /><Relationship Type="http://schemas.openxmlformats.org/officeDocument/2006/relationships/notesMaster" Target="/ppt/notesMasters/notesMaster1.xml" Id="Rdaf9d226ad3043b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302ac25253dc4ecb" /><Relationship Type="http://schemas.openxmlformats.org/officeDocument/2006/relationships/notesMaster" Target="/ppt/notesMasters/notesMaster1.xml" Id="R51142232d0dd443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1824411c1234bc3" /><Relationship Type="http://schemas.openxmlformats.org/officeDocument/2006/relationships/notesMaster" Target="/ppt/notesMasters/notesMaster1.xml" Id="Rcfaf6ff19ea242c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5cec7ad60454397" /><Relationship Type="http://schemas.openxmlformats.org/officeDocument/2006/relationships/notesMaster" Target="/ppt/notesMasters/notesMaster1.xml" Id="R6deb0ebdef5f413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e1a12ec61e4474e" /><Relationship Type="http://schemas.openxmlformats.org/officeDocument/2006/relationships/notesMaster" Target="/ppt/notesMasters/notesMaster1.xml" Id="R9084891057c4449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c5335f0eec24516" /><Relationship Type="http://schemas.openxmlformats.org/officeDocument/2006/relationships/notesMaster" Target="/ppt/notesMasters/notesMaster1.xml" Id="R06e7b43873264ff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827e9e67ab54a0b" /><Relationship Type="http://schemas.openxmlformats.org/officeDocument/2006/relationships/notesMaster" Target="/ppt/notesMasters/notesMaster1.xml" Id="Rf7fb18eb05b34c5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07850863935f4253" /><Relationship Type="http://schemas.openxmlformats.org/officeDocument/2006/relationships/notesMaster" Target="/ppt/notesMasters/notesMaster1.xml" Id="R1539abbe0d184ed7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76bda0214794172" /><Relationship Type="http://schemas.openxmlformats.org/officeDocument/2006/relationships/notesMaster" Target="/ppt/notesMasters/notesMaster1.xml" Id="Rd770b9d5908b4c82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637d1ff05da450a" /><Relationship Type="http://schemas.openxmlformats.org/officeDocument/2006/relationships/notesMaster" Target="/ppt/notesMasters/notesMaster1.xml" Id="R65df0bd7bbb4486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2a85e5ccdeab4389" /><Relationship Type="http://schemas.openxmlformats.org/officeDocument/2006/relationships/notesMaster" Target="/ppt/notesMasters/notesMaster1.xml" Id="R3a47398d30ee4d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Introduce the skill. These materials are independent of College Board.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learners to restate the goal. Check the prerequisite before proceeding.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Allow quiet thinking before sharing. Record reasoning rather than just the letter.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Contrast does not express the expected safety response. B: Slower driving follows from icy conditions. C: The second sentence is a result rather than a specific example of a broad class. D: No comparison to another response is supplied.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First sentence. Relationship. Second sentence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Survey responses. Another activity. Furthermore: interviews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Low initial cost. A drawback. However: repairs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No water. Supported result. Consequently: wilting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for an explanation in the learner’s own words. Connect this concept to the next worked example.</a:t>
            </a:r>
          </a:p>
          <a:p xmlns:a="http://schemas.openxmlformats.org/drawingml/2006/main">
            <a:r>
              <a:t>Concept diagram: Several workshops. Specific illustration. For example: ceramics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Expense does not establish that repairs must follow. B: The second quality contrasts with the advantage. C: However contrasts low initial cost with a drawback. D: Repairs are not an example of being inexpensive.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The ceramics class illustrates the broader workshop offering. B: No unexpected opposing fact appears. C: Offering workshops does not cause a ceramics class as a logical consequence. D: The second sentence does not reverse the first.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Model reading the prompt and identifying the requested quantity or relationship before solving.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Both actions gather information and do not oppose each other. B: The interviews add another information-gathering activity. C: The passage does not establish the interviews as a consequence of the responses. D: The interviews supplement the surveys rather than replace them.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Ask students to explain how the error changes the result. Use a counterexample if needed.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The second result conflicts with the expected benefit. B: Lower energy use would not support shorter battery life here. C: Nevertheless introduces an outcome despite the expected benefit. D: The second sentence does not illustrate low energy use.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The outcomes agree rather than contrast. B: Both samples share the absence of pollen. C: One sample does not cause the other sample’s result. D: The second does not replace an action in the first.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Learners solve first. Ask partners to justify a choice and reject an alternative.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The Friday schedule specifies the change. B: No opposite change appears. C: The detail does not occur despite the change. D: The second sentence identifies the change rather than its separate consequence.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Wilting is a result in this context. B: The lack of water explains the wilting. C: No comparable group appears. D: Wilting is expected rather than contrasting.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C. A: The second evaluation switches from praise to criticism. B: Speed does not establish the cost criticism as a consequence. C: The evaluations differ in direction. D: Cost criticism does not illustrate praise for speed.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A. A: Succulents provide a specific example with a mechanism. B: No replacement of an action appears. C: The example does not oppose dry-condition tolerance. D: The example supports rather than concedes against the first statement.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Answer: B. A: Small size does not support comfortable accommodation as a consequence. B: Even so expresses comfort despite limited size. C: No matching room or comparable outcome appears. D: Accommodation does not illustrate small size. Ask the learner to name one remaining uncertainty.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Review the separate teacher edition for all distractor explanations. Domain mapping source: https://satsuite.collegeboard.org/higher-ed-professionals/sat-validity/content-domains . Difficulty estimates are instructional, not empirically calibrated.</a:t>
            </a:r>
          </a:p>
          <a:p xmlns:a="http://schemas.openxmlformats.org/drawingml/2006/main">
            <a:r>
              <a:t>Domain mapping: https://satsuite.collegeboard.org/higher-ed-professionals/sat-validity/content-domains</a:t>
            </a:r>
          </a:p>
          <a:p xmlns:a="http://schemas.openxmlformats.org/drawingml/2006/main">
            <a:r>
              <a:t>Original illustrative questions and data. Version 1.0. Review date 2026-09-17.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6481df34884c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08934c5ebca4407" /><Relationship Type="http://schemas.openxmlformats.org/officeDocument/2006/relationships/slideLayout" Target="/ppt/slideLayouts/slideLayout1.xml" Id="R4ed7afcbecff4a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d7afcbecff4a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d1dcdb8864e9e" /><Relationship Type="http://schemas.openxmlformats.org/officeDocument/2006/relationships/notesSlide" Target="/ppt/notesSlides/notesSlide1.xml" Id="R31043b1dfb9641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7bd9bc8eef4c39" /><Relationship Type="http://schemas.openxmlformats.org/officeDocument/2006/relationships/notesSlide" Target="/ppt/notesSlides/notesSlide2.xml" Id="R5728045c7ab44eb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28cfdf8c0c45c8" /><Relationship Type="http://schemas.openxmlformats.org/officeDocument/2006/relationships/notesSlide" Target="/ppt/notesSlides/notesSlide3.xml" Id="Rc8679f7598de4cd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42c4f743b242e0" /><Relationship Type="http://schemas.openxmlformats.org/officeDocument/2006/relationships/notesSlide" Target="/ppt/notesSlides/notesSlide4.xml" Id="R54f1798549e9475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999d82aa64a6b" /><Relationship Type="http://schemas.openxmlformats.org/officeDocument/2006/relationships/notesSlide" Target="/ppt/notesSlides/notesSlide5.xml" Id="R4cc54ae566ef4be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d8a341fcee460a" /><Relationship Type="http://schemas.openxmlformats.org/officeDocument/2006/relationships/notesSlide" Target="/ppt/notesSlides/notesSlide6.xml" Id="R4647f0e36caa4bd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f8ea9389bb4bce" /><Relationship Type="http://schemas.openxmlformats.org/officeDocument/2006/relationships/notesSlide" Target="/ppt/notesSlides/notesSlide7.xml" Id="R05a1884755af4e5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23584971b34037" /><Relationship Type="http://schemas.openxmlformats.org/officeDocument/2006/relationships/notesSlide" Target="/ppt/notesSlides/notesSlide8.xml" Id="Rb9bf76a495ea43a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d6b64a7b6d4cc4" /><Relationship Type="http://schemas.openxmlformats.org/officeDocument/2006/relationships/notesSlide" Target="/ppt/notesSlides/notesSlide9.xml" Id="R15e152e2fcc94c4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921a999554a04" /><Relationship Type="http://schemas.openxmlformats.org/officeDocument/2006/relationships/notesSlide" Target="/ppt/notesSlides/notesSlide10.xml" Id="R1b0082435808445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a5922edb574de8" /><Relationship Type="http://schemas.openxmlformats.org/officeDocument/2006/relationships/notesSlide" Target="/ppt/notesSlides/notesSlide11.xml" Id="R8a67ae8c1055402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534ed994bf4eee" /><Relationship Type="http://schemas.openxmlformats.org/officeDocument/2006/relationships/notesSlide" Target="/ppt/notesSlides/notesSlide12.xml" Id="Rf61e74d208b74e9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11c0dd68264115" /><Relationship Type="http://schemas.openxmlformats.org/officeDocument/2006/relationships/notesSlide" Target="/ppt/notesSlides/notesSlide13.xml" Id="R95541e50f4fd4fe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13c96d3f53463c" /><Relationship Type="http://schemas.openxmlformats.org/officeDocument/2006/relationships/notesSlide" Target="/ppt/notesSlides/notesSlide14.xml" Id="Rc2101c8c792c444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09c64698d64733" /><Relationship Type="http://schemas.openxmlformats.org/officeDocument/2006/relationships/notesSlide" Target="/ppt/notesSlides/notesSlide15.xml" Id="R49ada8a1c0ea400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34192733134ccb" /><Relationship Type="http://schemas.openxmlformats.org/officeDocument/2006/relationships/notesSlide" Target="/ppt/notesSlides/notesSlide16.xml" Id="R807b7e95d0494f8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533606506241f3" /><Relationship Type="http://schemas.openxmlformats.org/officeDocument/2006/relationships/notesSlide" Target="/ppt/notesSlides/notesSlide17.xml" Id="R0dfd8a04cd2e4af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6421b392d64694" /><Relationship Type="http://schemas.openxmlformats.org/officeDocument/2006/relationships/notesSlide" Target="/ppt/notesSlides/notesSlide18.xml" Id="R923d4d72debe416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ccb00a7ead4896" /><Relationship Type="http://schemas.openxmlformats.org/officeDocument/2006/relationships/notesSlide" Target="/ppt/notesSlides/notesSlide19.xml" Id="R00e266a56f61488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36fbdd6b7346da" /><Relationship Type="http://schemas.openxmlformats.org/officeDocument/2006/relationships/notesSlide" Target="/ppt/notesSlides/notesSlide20.xml" Id="Rf753dc03e262431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77ab6baba54e0f" /><Relationship Type="http://schemas.openxmlformats.org/officeDocument/2006/relationships/notesSlide" Target="/ppt/notesSlides/notesSlide21.xml" Id="R6b256f1d6f6d461d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cde7b3eb74c37" /><Relationship Type="http://schemas.openxmlformats.org/officeDocument/2006/relationships/notesSlide" Target="/ppt/notesSlides/notesSlide22.xml" Id="R091bc5c66171498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69cafc7c2f4676" /><Relationship Type="http://schemas.openxmlformats.org/officeDocument/2006/relationships/notesSlide" Target="/ppt/notesSlides/notesSlide23.xml" Id="R138bf2bc622b489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67ca04a88f4acb" /><Relationship Type="http://schemas.openxmlformats.org/officeDocument/2006/relationships/notesSlide" Target="/ppt/notesSlides/notesSlide24.xml" Id="Rc3c991eadae6472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d6dc6f72745f6" /><Relationship Type="http://schemas.openxmlformats.org/officeDocument/2006/relationships/notesSlide" Target="/ppt/notesSlides/notesSlide25.xml" Id="Rf9be19438d4d4b09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ae281c9db745ab" /><Relationship Type="http://schemas.openxmlformats.org/officeDocument/2006/relationships/notesSlide" Target="/ppt/notesSlides/notesSlide26.xml" Id="Rbdecd5fb1fcb4946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7c5aa1cdd24daf" /><Relationship Type="http://schemas.openxmlformats.org/officeDocument/2006/relationships/notesSlide" Target="/ppt/notesSlides/notesSlide27.xml" Id="R4e074358876d422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5bef2378364415" /><Relationship Type="http://schemas.openxmlformats.org/officeDocument/2006/relationships/notesSlide" Target="/ppt/notesSlides/notesSlide28.xml" Id="R0c4f4f659ead40c0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9824e814274f5a" /><Relationship Type="http://schemas.openxmlformats.org/officeDocument/2006/relationships/notesSlide" Target="/ppt/notesSlides/notesSlide29.xml" Id="R29727d0e1e0d46a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c652230f4e437f" /><Relationship Type="http://schemas.openxmlformats.org/officeDocument/2006/relationships/notesSlide" Target="/ppt/notesSlides/notesSlide30.xml" Id="R835a06d668dc49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3B076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6D862C-DDBF-4B06-B1D1-63DF8DB43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800" b="1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4800" b="1">
                <a:solidFill>
                  <a:srgbClr val="F3E8FF"/>
                </a:solidFill>
                <a:latin typeface="Arial"/>
                <a:ea typeface="Arial"/>
                <a:cs typeface="Arial"/>
              </a:rPr>
              <a:t>Transitions and logical relationships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BC2C1-5731-43C5-972B-F01E3C9E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SAT Clarity teaching kit</a:t>
            </a:r>
          </a:p>
          <a:p xmlns:a="http://schemas.openxmlformats.org/drawingml/2006/main">
            <a:pPr>
              <a:defRPr sz="2700" b="0">
                <a:solidFill>
                  <a:srgbClr val="F3E8F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3E8FF"/>
                </a:solidFill>
                <a:latin typeface="Arial"/>
                <a:ea typeface="Arial"/>
                <a:cs typeface="Arial"/>
              </a:rPr>
              <a:t>Original supplementary instruction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9AA44E-74A9-4584-B3F2-727B9FDB5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D8B4F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D8B4FE"/>
                </a:solidFill>
                <a:latin typeface="Arial"/>
                <a:ea typeface="Arial"/>
                <a:cs typeface="Arial"/>
              </a:rPr>
              <a:t>SAT Clarity   1 / 30</a:t>
            </a:r>
          </a:p>
        </p:txBody>
      </p:sp>
    </p:spTree>
    <p:extLst>
      <p:ext uri="{BB962C8B-B14F-4D97-AF65-F5344CB8AC3E}">
        <p14:creationId xmlns:p14="http://schemas.microsoft.com/office/powerpoint/2010/main" val="154959525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94B4C5-AEC0-4EFA-9CAE-8B6F1FEE5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Learning goal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FD2564-4643-4BC0-9785-31A722B3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Identify the relationship between sentences and select a transition that preserves the logic.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Before starting: Distinguish claims, examples and contrasts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6478D6-F7AA-4ACF-914D-2EC0B076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 / 30</a:t>
            </a:r>
          </a:p>
        </p:txBody>
      </p:sp>
    </p:spTree>
    <p:extLst>
      <p:ext uri="{BB962C8B-B14F-4D97-AF65-F5344CB8AC3E}">
        <p14:creationId xmlns:p14="http://schemas.microsoft.com/office/powerpoint/2010/main" val="7090651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111040-E5A6-4069-8878-55963CDDC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1EAAA7-CFB3-475D-BFBC-39130BC0B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road was icy. _____, drivers reduced their speed.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However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Consequently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For example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Similarly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BD4890-CCCF-413F-815E-6E15E3058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 / 30</a:t>
            </a:r>
          </a:p>
        </p:txBody>
      </p:sp>
    </p:spTree>
    <p:extLst>
      <p:ext uri="{BB962C8B-B14F-4D97-AF65-F5344CB8AC3E}">
        <p14:creationId xmlns:p14="http://schemas.microsoft.com/office/powerpoint/2010/main" val="11510810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073BAC-03E3-4B85-ACA3-89E5FCD9B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Diagnostic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19FA34-8883-4695-B127-FB373F315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Slower driving follows from icy conditions.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25DC72-6920-4ADA-8D6D-1EACEF3E1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4 / 30</a:t>
            </a:r>
          </a:p>
        </p:txBody>
      </p:sp>
    </p:spTree>
    <p:extLst>
      <p:ext uri="{BB962C8B-B14F-4D97-AF65-F5344CB8AC3E}">
        <p14:creationId xmlns:p14="http://schemas.microsoft.com/office/powerpoint/2010/main" val="69812443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87BFDC-71DD-404D-9AFB-A84FB0387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Relationship before wording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68F087-8F04-4B61-9C67-3A7619D9B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Read both sentences together. Decide whether the second adds, contrasts, explains a result or illustrates the first.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843B1B-9E39-411E-901A-C95BDDF28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477595-039E-4BAE-9479-A6B83E791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First sentence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4DEC32-F32F-41DE-94FE-956C2846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7B4ADA-D8A6-4294-845F-DA8C76C58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03A8D6-0E0D-4A18-A661-A348ACDD7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Relationship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64AFFB-8F46-4E89-B7A6-271EFB88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80AD70-7821-4C01-B6D6-BC847FF32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DB685-316F-4A50-8A7A-98A560C56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Second sentence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2D8C5B-4C47-4360-B864-CAF7260F6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5 / 30</a:t>
            </a:r>
          </a:p>
        </p:txBody>
      </p:sp>
    </p:spTree>
    <p:extLst>
      <p:ext uri="{BB962C8B-B14F-4D97-AF65-F5344CB8AC3E}">
        <p14:creationId xmlns:p14="http://schemas.microsoft.com/office/powerpoint/2010/main" val="5939680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28879D-D47C-49CC-8024-F3798C8A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Addition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F2A95A-7AAB-4D25-AD7E-02C3D15F6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Moreover and furthermore add a related point. Similarly highlights a relevant similarity.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CBCC2F-4F51-44AF-A347-2B98F03C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1692B-4861-4912-9121-2BBCC58E9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Survey responses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624A07-80BD-42B1-9BAA-2006CCB48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E95BED-5F3C-4BF1-8333-9CB5C460E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F47D44-761C-4DF1-A351-68B04D3FD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Another activity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2401D5-B2C0-4CFC-B98C-89702603F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51322D-7188-4E6E-ACA5-63F4E315E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30B09C-E617-4483-9DE0-18B2D5885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Furthermore: interviews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34F55-A3EB-4018-A202-36C71FCA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6 / 30</a:t>
            </a:r>
          </a:p>
        </p:txBody>
      </p:sp>
    </p:spTree>
    <p:extLst>
      <p:ext uri="{BB962C8B-B14F-4D97-AF65-F5344CB8AC3E}">
        <p14:creationId xmlns:p14="http://schemas.microsoft.com/office/powerpoint/2010/main" val="6933737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327625-B71F-4D08-9DE5-D8BFAFB97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Contrast and concession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EB2900-26EA-4C16-A7E8-41D9D1E43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However marks contrast. Nevertheless and even so acknowledge a second fact despite the first.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B76B82-2B91-4C49-A1ED-51F96F9F0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122BF6-3B01-4CC8-85BA-2D573C9A1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Low initial cost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1F3E80-4DE1-46E9-87BA-5B26AF442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24D3C-F27B-41CA-95F0-3F9D9DD47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0E261D-B290-4775-AE30-0B1650D7A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A drawback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63F44F-875B-4D22-9C06-42C4718D0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91688E-2D49-46FB-83BF-98AD554AD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1AAC01-DC4E-4A60-998E-28340F82A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However: repairs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359BDD-F41A-4C5C-AB80-49B134DD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7 / 30</a:t>
            </a:r>
          </a:p>
        </p:txBody>
      </p:sp>
    </p:spTree>
    <p:extLst>
      <p:ext uri="{BB962C8B-B14F-4D97-AF65-F5344CB8AC3E}">
        <p14:creationId xmlns:p14="http://schemas.microsoft.com/office/powerpoint/2010/main" val="10597510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DC6CC8-179C-4B59-B0B0-B3812D303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Cause and result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A27489-669B-4BEF-9E21-7832A1E4C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Therefore and consequently introduce a result supported by the preceding information. Sequence alone does not prove causation.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037171-3D7D-4367-9AD1-8513CB83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91152-C776-434A-9936-4BD4896DE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No water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B78F5-DB93-40E5-9E56-62C34A754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7875D4-6B8B-42A9-AB9B-A7EB58A5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A6446D-39B8-4DA6-B8E5-C4A53DF60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Supported result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852A57-8CC3-4253-898C-3F66D3FA1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8A0475-375C-459C-B96F-28F6B11FE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7B4AB8-29B0-40B4-AD80-CB1522B33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Consequently: wilting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EA8FD8-79B3-497D-903D-16FE1CCEB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8 / 30</a:t>
            </a:r>
          </a:p>
        </p:txBody>
      </p:sp>
    </p:spTree>
    <p:extLst>
      <p:ext uri="{BB962C8B-B14F-4D97-AF65-F5344CB8AC3E}">
        <p14:creationId xmlns:p14="http://schemas.microsoft.com/office/powerpoint/2010/main" val="59597604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176C61-0660-47EC-9128-BC2A3DD89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and detail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384D30-5EF2-413F-B2EE-801EA87D1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For example illustrates a broader claim. Specifically narrows a general statement to a precise detail.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2D6898-384A-4242-A52C-8902565F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4C97FB-0F53-46AD-B33D-4D0CAA35E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Several workshops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FBAF7F-F832-4663-9B46-42E91F22C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C437FA-998C-4F1E-B61E-BFDD98FED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F3E8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5F4F30-875C-46A4-B9DA-A2010F96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Specific illustration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C3196B-82FC-4A1A-A1AC-F41878051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39050" y="4572000"/>
            <a:ext cx="381000" cy="2857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9333EA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2BFEC8-E71D-445E-9166-E15A13A59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91000"/>
            <a:ext cx="3190875" cy="1190625"/>
          </a:xfrm>
          <a:prstGeom xmlns:a="http://schemas.openxmlformats.org/drawingml/2006/main" prst="roundRect">
            <a:avLst>
              <a:gd name="adj" fmla="val 6400"/>
            </a:avLst>
          </a:prstGeom>
          <a:solidFill xmlns:a="http://schemas.openxmlformats.org/drawingml/2006/main">
            <a:srgbClr val="E9D5FF"/>
          </a:solidFill>
          <a:ln xmlns:a="http://schemas.openxmlformats.org/drawingml/2006/main" w="19050">
            <a:solidFill>
              <a:srgbClr val="A855F7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9630B1-3C21-4039-8722-1A60D0FC3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381500"/>
            <a:ext cx="28765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3B0764"/>
                </a:solidFill>
                <a:latin typeface="Arial"/>
                <a:ea typeface="Arial"/>
                <a:cs typeface="Arial"/>
              </a:rPr>
              <a:t>For example: ceramics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FB0508-5D1B-41AF-9CBA-43CC8B806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9 / 30</a:t>
            </a:r>
          </a:p>
        </p:txBody>
      </p:sp>
    </p:spTree>
    <p:extLst>
      <p:ext uri="{BB962C8B-B14F-4D97-AF65-F5344CB8AC3E}">
        <p14:creationId xmlns:p14="http://schemas.microsoft.com/office/powerpoint/2010/main" val="21250672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95D5F5-4930-45B7-83B9-323053BF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AF9057-6A6B-4C20-85E6-0B124A904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first design was inexpensive. _____, it required frequent repairs.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Therefore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Similarly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However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For instance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4A195B-E125-4263-98FD-CBE020227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10 / 30</a:t>
            </a:r>
          </a:p>
        </p:txBody>
      </p:sp>
    </p:spTree>
    <p:extLst>
      <p:ext uri="{BB962C8B-B14F-4D97-AF65-F5344CB8AC3E}">
        <p14:creationId xmlns:p14="http://schemas.microsoft.com/office/powerpoint/2010/main" val="131063197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C1E54E-86F1-45D3-BF86-F5A42B482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509980-2CA6-4677-AB7F-D05C82161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However contrasts low initial cost with a drawback.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04956D-66B9-46B7-85A9-98670BAFC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11 / 30</a:t>
            </a:r>
          </a:p>
        </p:txBody>
      </p:sp>
    </p:spTree>
    <p:extLst>
      <p:ext uri="{BB962C8B-B14F-4D97-AF65-F5344CB8AC3E}">
        <p14:creationId xmlns:p14="http://schemas.microsoft.com/office/powerpoint/2010/main" val="166734659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C2245F-6E22-40D0-B17F-C4E1FD731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6C819A-8AA8-4513-B661-F60AD24B7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center offers several workshops. _____, it runs a weekly ceramics class.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For example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Nevertheless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Therefore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Conversely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EAE938-527B-41FD-97A4-52576AB3D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12 / 30</a:t>
            </a:r>
          </a:p>
        </p:txBody>
      </p:sp>
    </p:spTree>
    <p:extLst>
      <p:ext uri="{BB962C8B-B14F-4D97-AF65-F5344CB8AC3E}">
        <p14:creationId xmlns:p14="http://schemas.microsoft.com/office/powerpoint/2010/main" val="161668520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28AAFB-C544-40EF-9104-A7C7E79F9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36056E-DCF6-47A5-8A7C-B27996641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ceramics class illustrates the broader workshop offering.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18D9D-E3BA-4F3E-B20E-415AABA5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13 / 30</a:t>
            </a:r>
          </a:p>
        </p:txBody>
      </p:sp>
    </p:spTree>
    <p:extLst>
      <p:ext uri="{BB962C8B-B14F-4D97-AF65-F5344CB8AC3E}">
        <p14:creationId xmlns:p14="http://schemas.microsoft.com/office/powerpoint/2010/main" val="163707898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6EBC78-4517-4418-B763-DE5572A15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Worked example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FD335D-4BB2-49D3-8140-A81D2D9D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team collected survey responses. _____, it interviewed several participants to clarify their answers.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In contrast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Furthermore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Consequently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Instead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893113-E900-446B-9A25-014D386F0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14 / 30</a:t>
            </a:r>
          </a:p>
        </p:txBody>
      </p:sp>
    </p:spTree>
    <p:extLst>
      <p:ext uri="{BB962C8B-B14F-4D97-AF65-F5344CB8AC3E}">
        <p14:creationId xmlns:p14="http://schemas.microsoft.com/office/powerpoint/2010/main" val="14215346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9F087F-62CD-4A52-89D9-32FBE51B4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Example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51E45B-C646-45B2-87C7-88991D59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interviews add another information-gathering activity.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DF657F-ED5E-4ABB-B72E-DF57730A2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15 / 30</a:t>
            </a:r>
          </a:p>
        </p:txBody>
      </p:sp>
    </p:spTree>
    <p:extLst>
      <p:ext uri="{BB962C8B-B14F-4D97-AF65-F5344CB8AC3E}">
        <p14:creationId xmlns:p14="http://schemas.microsoft.com/office/powerpoint/2010/main" val="166189354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1A3D41-033F-4447-AE84-E46B55199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Familiar-word guessing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90B54B-D6F5-49F6-A058-94D04CFCB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 familiar transition can still express the wrong relationship.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576BC5-6B49-42B1-8547-FCB0B1BD3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16 / 30</a:t>
            </a:r>
          </a:p>
        </p:txBody>
      </p:sp>
    </p:spTree>
    <p:extLst>
      <p:ext uri="{BB962C8B-B14F-4D97-AF65-F5344CB8AC3E}">
        <p14:creationId xmlns:p14="http://schemas.microsoft.com/office/powerpoint/2010/main" val="133875787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1C4D83-72E9-4B58-BF0F-3C05D4FC2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Topic versus logic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B7A0A6-2F8F-4E1D-AE05-503DEB1BD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Two sentences about the same topic may contrast rather than add support.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0FC475-5D06-47CC-850E-1D27823F8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17 / 30</a:t>
            </a:r>
          </a:p>
        </p:txBody>
      </p:sp>
    </p:spTree>
    <p:extLst>
      <p:ext uri="{BB962C8B-B14F-4D97-AF65-F5344CB8AC3E}">
        <p14:creationId xmlns:p14="http://schemas.microsoft.com/office/powerpoint/2010/main" val="501607010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C5568F-54B4-45CE-B1AD-0064BF99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Unsupported causation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F38404-1706-47A7-8291-E897F985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Therefore requires a supported consequence, not merely the next event.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69C2D9-D47E-48C5-8736-6862C1595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18 / 30</a:t>
            </a:r>
          </a:p>
        </p:txBody>
      </p:sp>
    </p:spTree>
    <p:extLst>
      <p:ext uri="{BB962C8B-B14F-4D97-AF65-F5344CB8AC3E}">
        <p14:creationId xmlns:p14="http://schemas.microsoft.com/office/powerpoint/2010/main" val="136065382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07B0C9-C177-49EF-A0E7-88D5E296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Punctuation versus meaning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EE4B23-81C7-4EC6-9A01-C2FFA2FBE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Check the logical relationship even when every option fits the punctuation.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DFE041-D57D-4D1B-ABD7-62585A34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19 / 30</a:t>
            </a:r>
          </a:p>
        </p:txBody>
      </p:sp>
    </p:spTree>
    <p:extLst>
      <p:ext uri="{BB962C8B-B14F-4D97-AF65-F5344CB8AC3E}">
        <p14:creationId xmlns:p14="http://schemas.microsoft.com/office/powerpoint/2010/main" val="1869173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97F2CF-635B-4764-9B71-DCEBEB79F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02C346-BBC3-4C90-AA69-181F17F8C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device used less energy than expected. _____, its battery life was shorter than predicted.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Similarly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Therefore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Nevertheless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For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4C0ABA-3308-46F3-8B1D-81A01DE3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20 / 30</a:t>
            </a:r>
          </a:p>
        </p:txBody>
      </p:sp>
    </p:spTree>
    <p:extLst>
      <p:ext uri="{BB962C8B-B14F-4D97-AF65-F5344CB8AC3E}">
        <p14:creationId xmlns:p14="http://schemas.microsoft.com/office/powerpoint/2010/main" val="21221240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F90798-AC2D-4FD3-A097-0249DE02A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1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45F421-7B43-47A0-98C0-96DF9554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Nevertheless introduces an outcome despite the expected benefit.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635A5D-12B7-496D-9B91-69A4C704D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21 / 30</a:t>
            </a:r>
          </a:p>
        </p:txBody>
      </p:sp>
    </p:spTree>
    <p:extLst>
      <p:ext uri="{BB962C8B-B14F-4D97-AF65-F5344CB8AC3E}">
        <p14:creationId xmlns:p14="http://schemas.microsoft.com/office/powerpoint/2010/main" val="11565672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D9B536-2623-49BD-93B2-76F4A8275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E1BB4A-FCDE-4D5B-AFC7-3761A2C3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first sample contained no pollen. _____, the second sample also lacked pollen.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However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Similarly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As a result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Instead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6EA1D-9144-4414-99BB-31B690677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22 / 30</a:t>
            </a:r>
          </a:p>
        </p:txBody>
      </p:sp>
    </p:spTree>
    <p:extLst>
      <p:ext uri="{BB962C8B-B14F-4D97-AF65-F5344CB8AC3E}">
        <p14:creationId xmlns:p14="http://schemas.microsoft.com/office/powerpoint/2010/main" val="133432257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28C4B-0116-47E5-A147-91F86B487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2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117492-1C43-4769-9C1A-B7DC40963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Both samples share the absence of pollen.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7F2130-0E26-437C-9089-AB39E864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23 / 30</a:t>
            </a:r>
          </a:p>
        </p:txBody>
      </p:sp>
    </p:spTree>
    <p:extLst>
      <p:ext uri="{BB962C8B-B14F-4D97-AF65-F5344CB8AC3E}">
        <p14:creationId xmlns:p14="http://schemas.microsoft.com/office/powerpoint/2010/main" val="1862906699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AEF2C9-742B-4389-A0F5-76CA5115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13BC16-0491-4758-90D5-9A7002D7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museum changed its opening hours. _____, it began closing at 8 p.m. on Fridays.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Specifically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Conversely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Nevertheless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Therefore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7FF0EF-4C34-4773-89A2-F7E50346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24 / 30</a:t>
            </a:r>
          </a:p>
        </p:txBody>
      </p:sp>
    </p:spTree>
    <p:extLst>
      <p:ext uri="{BB962C8B-B14F-4D97-AF65-F5344CB8AC3E}">
        <p14:creationId xmlns:p14="http://schemas.microsoft.com/office/powerpoint/2010/main" val="177483764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42CA65-9739-410B-A3C9-7D9B446EE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Guided practice 3 reasoning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8F90FC-F770-48C6-B995-EDA79A821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Friday schedule specifies the change.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0787DA-9BC5-4981-A05B-3A205B73C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25 / 30</a:t>
            </a:r>
          </a:p>
        </p:txBody>
      </p:sp>
    </p:spTree>
    <p:extLst>
      <p:ext uri="{BB962C8B-B14F-4D97-AF65-F5344CB8AC3E}">
        <p14:creationId xmlns:p14="http://schemas.microsoft.com/office/powerpoint/2010/main" val="32391940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6EE33C-779A-423F-86EB-4A1E73EA9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674E7A-C2AD-4C4A-B814-461AD54E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seedlings received no water for ten days. _____, their leaves wilted.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For example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Consequently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Similarly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However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3D779D-8A89-4DCD-8883-F8B2BB4B4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26 / 30</a:t>
            </a:r>
          </a:p>
        </p:txBody>
      </p:sp>
    </p:spTree>
    <p:extLst>
      <p:ext uri="{BB962C8B-B14F-4D97-AF65-F5344CB8AC3E}">
        <p14:creationId xmlns:p14="http://schemas.microsoft.com/office/powerpoint/2010/main" val="207523635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9AFB1C-4201-46C5-833C-9AC96151C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9F079E-3FF5-42A5-8981-3A135B3FC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report praised the project’s speed. _____, it criticized the project’s cost.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Moreover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Therefore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In contrast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For instance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3813A4-A3B9-4194-BECC-73DAFC252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27 / 30</a:t>
            </a:r>
          </a:p>
        </p:txBody>
      </p:sp>
    </p:spTree>
    <p:extLst>
      <p:ext uri="{BB962C8B-B14F-4D97-AF65-F5344CB8AC3E}">
        <p14:creationId xmlns:p14="http://schemas.microsoft.com/office/powerpoint/2010/main" val="1974593081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E61BE-10F3-490C-8D09-2829372F0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Independent practice 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7B1FFD-E252-4491-B97D-934D02228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Several plants tolerate dry conditions. _____, some succulents store water in their leaves.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For example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Instead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Conversely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Nevertheless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54F830-195F-4200-B87D-7125DCB6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28 / 30</a:t>
            </a:r>
          </a:p>
        </p:txBody>
      </p:sp>
    </p:spTree>
    <p:extLst>
      <p:ext uri="{BB962C8B-B14F-4D97-AF65-F5344CB8AC3E}">
        <p14:creationId xmlns:p14="http://schemas.microsoft.com/office/powerpoint/2010/main" val="207780868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147AA6-8137-45FF-8611-233E421CD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Exit ticket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25C63C-D5A3-4635-B77D-F0BB19D6D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The room was small. _____, it comfortably accommodated the entire group.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A. Therefore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B. Even so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C. Similarly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D. For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2372DA-4BB0-4E3F-8DC4-76D574598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29 / 30</a:t>
            </a:r>
          </a:p>
        </p:txBody>
      </p:sp>
    </p:spTree>
    <p:extLst>
      <p:ext uri="{BB962C8B-B14F-4D97-AF65-F5344CB8AC3E}">
        <p14:creationId xmlns:p14="http://schemas.microsoft.com/office/powerpoint/2010/main" val="175125635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5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7B5787-D7CD-4227-BA87-ED993C964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5375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581C87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581C87"/>
                </a:solidFill>
                <a:latin typeface="Arial"/>
                <a:ea typeface="Arial"/>
                <a:cs typeface="Arial"/>
              </a:rPr>
              <a:t>Review and next practice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A046E5-2BE9-481B-BA30-0B4A2DB3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047875"/>
            <a:ext cx="10810875" cy="381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Independent answers: 1: B, 2: C, 3: A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Return to the concept behind each missed item.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Use the extension question in the worksheet.</a:t>
            </a:r>
          </a:p>
          <a:p xmlns:a="http://schemas.openxmlformats.org/drawingml/2006/main">
            <a:pPr>
              <a:defRPr sz="2250" b="0">
                <a:solidFill>
                  <a:srgbClr val="3B076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3B0764"/>
                </a:solidFill>
                <a:latin typeface="Arial"/>
                <a:ea typeface="Arial"/>
                <a:cs typeface="Arial"/>
              </a:rPr>
              <a:t>Version 1.0, editorial review 2026-09-17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C05B69-4F59-4728-A121-CB418E68C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276975"/>
            <a:ext cx="108108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7E22C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7E22CE"/>
                </a:solidFill>
                <a:latin typeface="Arial"/>
                <a:ea typeface="Arial"/>
                <a:cs typeface="Arial"/>
              </a:rPr>
              <a:t>SAT Clarity   30 / 30</a:t>
            </a:r>
          </a:p>
        </p:txBody>
      </p:sp>
    </p:spTree>
    <p:extLst>
      <p:ext uri="{BB962C8B-B14F-4D97-AF65-F5344CB8AC3E}">
        <p14:creationId xmlns:p14="http://schemas.microsoft.com/office/powerpoint/2010/main" val="188714269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2026-09-18T02:23:04.1230000Z</dcterms:created>
  <dcterms:modified xsi:type="dcterms:W3CDTF">2026-09-18T02:23:04.1230000Z</dcterms:modified>
</coreProperties>
</file>